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1"/>
  </p:sldMasterIdLst>
  <p:sldIdLst>
    <p:sldId id="256" r:id="rId2"/>
    <p:sldId id="257" r:id="rId3"/>
    <p:sldId id="261" r:id="rId4"/>
    <p:sldId id="271" r:id="rId5"/>
    <p:sldId id="273" r:id="rId6"/>
    <p:sldId id="272" r:id="rId7"/>
    <p:sldId id="274" r:id="rId8"/>
    <p:sldId id="276" r:id="rId9"/>
    <p:sldId id="277" r:id="rId10"/>
    <p:sldId id="278" r:id="rId11"/>
    <p:sldId id="279" r:id="rId12"/>
    <p:sldId id="280" r:id="rId13"/>
    <p:sldId id="269" r:id="rId14"/>
    <p:sldId id="282" r:id="rId15"/>
    <p:sldId id="283" r:id="rId16"/>
    <p:sldId id="284" r:id="rId17"/>
    <p:sldId id="286" r:id="rId18"/>
    <p:sldId id="275" r:id="rId19"/>
    <p:sldId id="287" r:id="rId20"/>
    <p:sldId id="288" r:id="rId21"/>
    <p:sldId id="290" r:id="rId22"/>
    <p:sldId id="291" r:id="rId23"/>
    <p:sldId id="293" r:id="rId24"/>
    <p:sldId id="294" r:id="rId25"/>
    <p:sldId id="295" r:id="rId26"/>
    <p:sldId id="29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5552"/>
  </p:normalViewPr>
  <p:slideViewPr>
    <p:cSldViewPr snapToGrid="0">
      <p:cViewPr varScale="1">
        <p:scale>
          <a:sx n="105" d="100"/>
          <a:sy n="105" d="100"/>
        </p:scale>
        <p:origin x="84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EB46B8FB-F6A2-5F47-A6CD-A7E17E69270F}"/>
              </a:ext>
            </a:extLst>
          </p:cNvPr>
          <p:cNvGrpSpPr/>
          <p:nvPr/>
        </p:nvGrpSpPr>
        <p:grpSpPr>
          <a:xfrm>
            <a:off x="6201388" y="0"/>
            <a:ext cx="5990612" cy="6858001"/>
            <a:chOff x="6201388" y="0"/>
            <a:chExt cx="5990612" cy="6858001"/>
          </a:xfrm>
        </p:grpSpPr>
        <p:sp>
          <p:nvSpPr>
            <p:cNvPr id="45" name="Oval 44">
              <a:extLst>
                <a:ext uri="{FF2B5EF4-FFF2-40B4-BE49-F238E27FC236}">
                  <a16:creationId xmlns:a16="http://schemas.microsoft.com/office/drawing/2014/main" id="{419BDE93-3EC2-4E4D-BC0B-417378F49EDA}"/>
                </a:ext>
              </a:extLst>
            </p:cNvPr>
            <p:cNvSpPr/>
            <p:nvPr/>
          </p:nvSpPr>
          <p:spPr>
            <a:xfrm>
              <a:off x="6201388"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a:extLst>
                <a:ext uri="{FF2B5EF4-FFF2-40B4-BE49-F238E27FC236}">
                  <a16:creationId xmlns:a16="http://schemas.microsoft.com/office/drawing/2014/main" id="{FE21F82F-1EE5-8240-97F8-387DF0253FCE}"/>
                </a:ext>
              </a:extLst>
            </p:cNvPr>
            <p:cNvSpPr/>
            <p:nvPr/>
          </p:nvSpPr>
          <p:spPr>
            <a:xfrm>
              <a:off x="6201389"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2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4" y="565575"/>
                    <a:pt x="565362"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48">
              <a:extLst>
                <a:ext uri="{FF2B5EF4-FFF2-40B4-BE49-F238E27FC236}">
                  <a16:creationId xmlns:a16="http://schemas.microsoft.com/office/drawing/2014/main" id="{AE1903E3-6B5F-6B4C-9A1F-62628A050AEB}"/>
                </a:ext>
              </a:extLst>
            </p:cNvPr>
            <p:cNvSpPr/>
            <p:nvPr/>
          </p:nvSpPr>
          <p:spPr>
            <a:xfrm>
              <a:off x="7564255" y="6292426"/>
              <a:ext cx="1130723" cy="565575"/>
            </a:xfrm>
            <a:custGeom>
              <a:avLst/>
              <a:gdLst>
                <a:gd name="connsiteX0" fmla="*/ 565362 w 1130723"/>
                <a:gd name="connsiteY0" fmla="*/ 0 h 565575"/>
                <a:gd name="connsiteX1" fmla="*/ 1130723 w 1130723"/>
                <a:gd name="connsiteY1" fmla="*/ 565362 h 565575"/>
                <a:gd name="connsiteX2" fmla="*/ 1130702 w 1130723"/>
                <a:gd name="connsiteY2" fmla="*/ 565575 h 565575"/>
                <a:gd name="connsiteX3" fmla="*/ 21 w 1130723"/>
                <a:gd name="connsiteY3" fmla="*/ 565575 h 565575"/>
                <a:gd name="connsiteX4" fmla="*/ 0 w 1130723"/>
                <a:gd name="connsiteY4" fmla="*/ 565362 h 565575"/>
                <a:gd name="connsiteX5" fmla="*/ 565362 w 1130723"/>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3" h="565575">
                  <a:moveTo>
                    <a:pt x="565362" y="0"/>
                  </a:moveTo>
                  <a:cubicBezTo>
                    <a:pt x="877602" y="0"/>
                    <a:pt x="1130723" y="253121"/>
                    <a:pt x="1130723" y="565362"/>
                  </a:cubicBezTo>
                  <a:lnTo>
                    <a:pt x="1130702" y="565575"/>
                  </a:lnTo>
                  <a:lnTo>
                    <a:pt x="21" y="565575"/>
                  </a:lnTo>
                  <a:lnTo>
                    <a:pt x="0" y="565362"/>
                  </a:lnTo>
                  <a:cubicBezTo>
                    <a:pt x="0" y="253121"/>
                    <a:pt x="253120"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Oval 50">
              <a:extLst>
                <a:ext uri="{FF2B5EF4-FFF2-40B4-BE49-F238E27FC236}">
                  <a16:creationId xmlns:a16="http://schemas.microsoft.com/office/drawing/2014/main" id="{F7C55863-3B37-0743-B001-1A970033FBA8}"/>
                </a:ext>
              </a:extLst>
            </p:cNvPr>
            <p:cNvSpPr/>
            <p:nvPr/>
          </p:nvSpPr>
          <p:spPr>
            <a:xfrm>
              <a:off x="7564253"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932B4C24-3A58-924C-B79A-D961EF7C2C48}"/>
                </a:ext>
              </a:extLst>
            </p:cNvPr>
            <p:cNvSpPr/>
            <p:nvPr/>
          </p:nvSpPr>
          <p:spPr>
            <a:xfrm>
              <a:off x="7564253" y="217788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1EF52E0-D2CF-544F-93A6-4D7B45A0483A}"/>
                </a:ext>
              </a:extLst>
            </p:cNvPr>
            <p:cNvSpPr/>
            <p:nvPr/>
          </p:nvSpPr>
          <p:spPr>
            <a:xfrm>
              <a:off x="7564253" y="80636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a:extLst>
                <a:ext uri="{FF2B5EF4-FFF2-40B4-BE49-F238E27FC236}">
                  <a16:creationId xmlns:a16="http://schemas.microsoft.com/office/drawing/2014/main" id="{6966CFE5-1C8C-2E4F-9B2D-A8438F5A5322}"/>
                </a:ext>
              </a:extLst>
            </p:cNvPr>
            <p:cNvSpPr/>
            <p:nvPr/>
          </p:nvSpPr>
          <p:spPr>
            <a:xfrm>
              <a:off x="7564254"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3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3" y="565575"/>
                    <a:pt x="565363"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64">
              <a:extLst>
                <a:ext uri="{FF2B5EF4-FFF2-40B4-BE49-F238E27FC236}">
                  <a16:creationId xmlns:a16="http://schemas.microsoft.com/office/drawing/2014/main" id="{9FD29EF3-A5B2-554A-A307-6BE1BCE8AF03}"/>
                </a:ext>
              </a:extLst>
            </p:cNvPr>
            <p:cNvSpPr/>
            <p:nvPr/>
          </p:nvSpPr>
          <p:spPr>
            <a:xfrm>
              <a:off x="8927118"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2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Oval 66">
              <a:extLst>
                <a:ext uri="{FF2B5EF4-FFF2-40B4-BE49-F238E27FC236}">
                  <a16:creationId xmlns:a16="http://schemas.microsoft.com/office/drawing/2014/main" id="{AC1ECAD8-0CF2-934D-AA1E-C108208CDE6F}"/>
                </a:ext>
              </a:extLst>
            </p:cNvPr>
            <p:cNvSpPr/>
            <p:nvPr/>
          </p:nvSpPr>
          <p:spPr>
            <a:xfrm>
              <a:off x="8927118"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DB14DED1-3A58-8C4D-902E-2A9F34043F61}"/>
                </a:ext>
              </a:extLst>
            </p:cNvPr>
            <p:cNvSpPr/>
            <p:nvPr/>
          </p:nvSpPr>
          <p:spPr>
            <a:xfrm>
              <a:off x="8927118" y="354939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65D65157-5719-0341-A807-A8956595FB4C}"/>
                </a:ext>
              </a:extLst>
            </p:cNvPr>
            <p:cNvSpPr/>
            <p:nvPr/>
          </p:nvSpPr>
          <p:spPr>
            <a:xfrm>
              <a:off x="8927118" y="217788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A7F23F74-B777-2A4C-8EF9-E798880D5942}"/>
                </a:ext>
              </a:extLst>
            </p:cNvPr>
            <p:cNvSpPr/>
            <p:nvPr/>
          </p:nvSpPr>
          <p:spPr>
            <a:xfrm>
              <a:off x="8927118"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a:extLst>
                <a:ext uri="{FF2B5EF4-FFF2-40B4-BE49-F238E27FC236}">
                  <a16:creationId xmlns:a16="http://schemas.microsoft.com/office/drawing/2014/main" id="{E3B9A050-0AE1-1D4B-A2AC-6EEF64B106D9}"/>
                </a:ext>
              </a:extLst>
            </p:cNvPr>
            <p:cNvSpPr/>
            <p:nvPr/>
          </p:nvSpPr>
          <p:spPr>
            <a:xfrm>
              <a:off x="8927117" y="0"/>
              <a:ext cx="1130726" cy="565576"/>
            </a:xfrm>
            <a:custGeom>
              <a:avLst/>
              <a:gdLst>
                <a:gd name="connsiteX0" fmla="*/ 22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71">
              <a:extLst>
                <a:ext uri="{FF2B5EF4-FFF2-40B4-BE49-F238E27FC236}">
                  <a16:creationId xmlns:a16="http://schemas.microsoft.com/office/drawing/2014/main" id="{C424FE38-F803-8D47-BF56-1B18EC2B1F03}"/>
                </a:ext>
              </a:extLst>
            </p:cNvPr>
            <p:cNvSpPr/>
            <p:nvPr/>
          </p:nvSpPr>
          <p:spPr>
            <a:xfrm>
              <a:off x="10289984"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1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1" y="565575"/>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3" name="Oval 72">
              <a:extLst>
                <a:ext uri="{FF2B5EF4-FFF2-40B4-BE49-F238E27FC236}">
                  <a16:creationId xmlns:a16="http://schemas.microsoft.com/office/drawing/2014/main" id="{E37187F2-9212-0641-97D0-1ACD50B748A8}"/>
                </a:ext>
              </a:extLst>
            </p:cNvPr>
            <p:cNvSpPr/>
            <p:nvPr/>
          </p:nvSpPr>
          <p:spPr>
            <a:xfrm>
              <a:off x="10289984" y="492091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C760C651-2AC4-564E-BEAA-AB7FAFE7F79F}"/>
                </a:ext>
              </a:extLst>
            </p:cNvPr>
            <p:cNvSpPr/>
            <p:nvPr/>
          </p:nvSpPr>
          <p:spPr>
            <a:xfrm>
              <a:off x="10289984"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8B0A1B8-5BA3-3548-9511-B4904D05264B}"/>
                </a:ext>
              </a:extLst>
            </p:cNvPr>
            <p:cNvSpPr/>
            <p:nvPr/>
          </p:nvSpPr>
          <p:spPr>
            <a:xfrm>
              <a:off x="10289984"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a:extLst>
                <a:ext uri="{FF2B5EF4-FFF2-40B4-BE49-F238E27FC236}">
                  <a16:creationId xmlns:a16="http://schemas.microsoft.com/office/drawing/2014/main" id="{424CD779-EE9A-214D-9488-767327E373AA}"/>
                </a:ext>
              </a:extLst>
            </p:cNvPr>
            <p:cNvSpPr/>
            <p:nvPr/>
          </p:nvSpPr>
          <p:spPr>
            <a:xfrm>
              <a:off x="10289983" y="0"/>
              <a:ext cx="1130726" cy="565576"/>
            </a:xfrm>
            <a:custGeom>
              <a:avLst/>
              <a:gdLst>
                <a:gd name="connsiteX0" fmla="*/ 21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1"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76">
              <a:extLst>
                <a:ext uri="{FF2B5EF4-FFF2-40B4-BE49-F238E27FC236}">
                  <a16:creationId xmlns:a16="http://schemas.microsoft.com/office/drawing/2014/main" id="{630D08C6-9EFB-8540-875F-2A55DED2AAE3}"/>
                </a:ext>
              </a:extLst>
            </p:cNvPr>
            <p:cNvSpPr/>
            <p:nvPr/>
          </p:nvSpPr>
          <p:spPr>
            <a:xfrm>
              <a:off x="11652854" y="6295069"/>
              <a:ext cx="539146" cy="562931"/>
            </a:xfrm>
            <a:custGeom>
              <a:avLst/>
              <a:gdLst>
                <a:gd name="connsiteX0" fmla="*/ 539146 w 539146"/>
                <a:gd name="connsiteY0" fmla="*/ 0 h 562931"/>
                <a:gd name="connsiteX1" fmla="*/ 539146 w 539146"/>
                <a:gd name="connsiteY1" fmla="*/ 562931 h 562931"/>
                <a:gd name="connsiteX2" fmla="*/ 21 w 539146"/>
                <a:gd name="connsiteY2" fmla="*/ 562931 h 562931"/>
                <a:gd name="connsiteX3" fmla="*/ 0 w 539146"/>
                <a:gd name="connsiteY3" fmla="*/ 562719 h 562931"/>
                <a:gd name="connsiteX4" fmla="*/ 451422 w 539146"/>
                <a:gd name="connsiteY4" fmla="*/ 8843 h 562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6" h="562931">
                  <a:moveTo>
                    <a:pt x="539146" y="0"/>
                  </a:moveTo>
                  <a:lnTo>
                    <a:pt x="539146" y="562931"/>
                  </a:lnTo>
                  <a:lnTo>
                    <a:pt x="21" y="562931"/>
                  </a:lnTo>
                  <a:lnTo>
                    <a:pt x="0" y="562719"/>
                  </a:lnTo>
                  <a:cubicBezTo>
                    <a:pt x="0" y="289508"/>
                    <a:pt x="193796" y="61561"/>
                    <a:pt x="451422"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8" name="Freeform 77">
              <a:extLst>
                <a:ext uri="{FF2B5EF4-FFF2-40B4-BE49-F238E27FC236}">
                  <a16:creationId xmlns:a16="http://schemas.microsoft.com/office/drawing/2014/main" id="{D7E8DA86-1294-4641-9C52-6E153150641C}"/>
                </a:ext>
              </a:extLst>
            </p:cNvPr>
            <p:cNvSpPr/>
            <p:nvPr/>
          </p:nvSpPr>
          <p:spPr>
            <a:xfrm>
              <a:off x="11652853" y="4923555"/>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78">
              <a:extLst>
                <a:ext uri="{FF2B5EF4-FFF2-40B4-BE49-F238E27FC236}">
                  <a16:creationId xmlns:a16="http://schemas.microsoft.com/office/drawing/2014/main" id="{011063C9-2A43-3348-A018-F27FACAA778D}"/>
                </a:ext>
              </a:extLst>
            </p:cNvPr>
            <p:cNvSpPr/>
            <p:nvPr/>
          </p:nvSpPr>
          <p:spPr>
            <a:xfrm>
              <a:off x="11652853" y="3552039"/>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0" name="Freeform 79">
              <a:extLst>
                <a:ext uri="{FF2B5EF4-FFF2-40B4-BE49-F238E27FC236}">
                  <a16:creationId xmlns:a16="http://schemas.microsoft.com/office/drawing/2014/main" id="{EE85C7DE-D965-244F-BD95-3A05FF4AAC61}"/>
                </a:ext>
              </a:extLst>
            </p:cNvPr>
            <p:cNvSpPr/>
            <p:nvPr/>
          </p:nvSpPr>
          <p:spPr>
            <a:xfrm>
              <a:off x="11652853" y="2180524"/>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9"/>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Freeform 80">
              <a:extLst>
                <a:ext uri="{FF2B5EF4-FFF2-40B4-BE49-F238E27FC236}">
                  <a16:creationId xmlns:a16="http://schemas.microsoft.com/office/drawing/2014/main" id="{315A1389-149A-3342-A863-637D42FDB28D}"/>
                </a:ext>
              </a:extLst>
            </p:cNvPr>
            <p:cNvSpPr/>
            <p:nvPr/>
          </p:nvSpPr>
          <p:spPr>
            <a:xfrm>
              <a:off x="11652853" y="809010"/>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2" name="Freeform 81">
              <a:extLst>
                <a:ext uri="{FF2B5EF4-FFF2-40B4-BE49-F238E27FC236}">
                  <a16:creationId xmlns:a16="http://schemas.microsoft.com/office/drawing/2014/main" id="{B149CC6F-B6C6-BE46-B451-1BF7D47A8936}"/>
                </a:ext>
              </a:extLst>
            </p:cNvPr>
            <p:cNvSpPr/>
            <p:nvPr/>
          </p:nvSpPr>
          <p:spPr>
            <a:xfrm>
              <a:off x="11652853" y="1"/>
              <a:ext cx="539147" cy="562933"/>
            </a:xfrm>
            <a:custGeom>
              <a:avLst/>
              <a:gdLst>
                <a:gd name="connsiteX0" fmla="*/ 22 w 539147"/>
                <a:gd name="connsiteY0" fmla="*/ 0 h 562933"/>
                <a:gd name="connsiteX1" fmla="*/ 539147 w 539147"/>
                <a:gd name="connsiteY1" fmla="*/ 0 h 562933"/>
                <a:gd name="connsiteX2" fmla="*/ 539147 w 539147"/>
                <a:gd name="connsiteY2" fmla="*/ 562933 h 562933"/>
                <a:gd name="connsiteX3" fmla="*/ 451423 w 539147"/>
                <a:gd name="connsiteY3" fmla="*/ 554090 h 562933"/>
                <a:gd name="connsiteX4" fmla="*/ 0 w 539147"/>
                <a:gd name="connsiteY4" fmla="*/ 214 h 562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562933">
                  <a:moveTo>
                    <a:pt x="22" y="0"/>
                  </a:moveTo>
                  <a:lnTo>
                    <a:pt x="539147" y="0"/>
                  </a:lnTo>
                  <a:lnTo>
                    <a:pt x="539147" y="562933"/>
                  </a:lnTo>
                  <a:lnTo>
                    <a:pt x="451423" y="554090"/>
                  </a:lnTo>
                  <a:cubicBezTo>
                    <a:pt x="193797" y="501372"/>
                    <a:pt x="0" y="27342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CDAB39E9-6F50-3F4B-9DDB-FC0E0CA993A6}"/>
              </a:ext>
            </a:extLst>
          </p:cNvPr>
          <p:cNvSpPr>
            <a:spLocks noGrp="1"/>
          </p:cNvSpPr>
          <p:nvPr>
            <p:ph type="ctrTitle"/>
          </p:nvPr>
        </p:nvSpPr>
        <p:spPr>
          <a:xfrm>
            <a:off x="565150" y="768334"/>
            <a:ext cx="5066001" cy="2866405"/>
          </a:xfrm>
        </p:spPr>
        <p:txBody>
          <a:bodyPr anchor="t"/>
          <a:lstStyle>
            <a:lvl1pPr algn="l">
              <a:defRPr sz="6000"/>
            </a:lvl1pPr>
          </a:lstStyle>
          <a:p>
            <a:r>
              <a:rPr lang="en-US" dirty="0"/>
              <a:t>Click to edit Master title style</a:t>
            </a:r>
          </a:p>
        </p:txBody>
      </p:sp>
      <p:sp>
        <p:nvSpPr>
          <p:cNvPr id="3" name="Subtitle 2">
            <a:extLst>
              <a:ext uri="{FF2B5EF4-FFF2-40B4-BE49-F238E27FC236}">
                <a16:creationId xmlns:a16="http://schemas.microsoft.com/office/drawing/2014/main" id="{A6B2C33E-E9A6-304D-BBCB-97AD0B213CE0}"/>
              </a:ext>
            </a:extLst>
          </p:cNvPr>
          <p:cNvSpPr>
            <a:spLocks noGrp="1"/>
          </p:cNvSpPr>
          <p:nvPr>
            <p:ph type="subTitle" idx="1"/>
          </p:nvPr>
        </p:nvSpPr>
        <p:spPr>
          <a:xfrm>
            <a:off x="565150" y="4283239"/>
            <a:ext cx="5066001" cy="1475177"/>
          </a:xfrm>
        </p:spPr>
        <p:txBody>
          <a:bodyPr anchor="b"/>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29C75C4-E533-BE48-B528-D1A278BC39A3}"/>
              </a:ext>
            </a:extLst>
          </p:cNvPr>
          <p:cNvSpPr>
            <a:spLocks noGrp="1"/>
          </p:cNvSpPr>
          <p:nvPr>
            <p:ph type="dt" sz="half" idx="10"/>
          </p:nvPr>
        </p:nvSpPr>
        <p:spPr>
          <a:xfrm>
            <a:off x="566928" y="457200"/>
            <a:ext cx="3608205" cy="365125"/>
          </a:xfrm>
        </p:spPr>
        <p:txBody>
          <a:bodyPr/>
          <a:lstStyle>
            <a:lvl1pPr algn="l">
              <a:defRPr/>
            </a:lvl1pPr>
          </a:lstStyle>
          <a:p>
            <a:pPr algn="l"/>
            <a:fld id="{A5B0A250-5CC0-1746-B209-08E8B0DAE6AF}" type="datetimeFigureOut">
              <a:rPr lang="en-US" smtClean="0"/>
              <a:pPr algn="l"/>
              <a:t>10/20/23</a:t>
            </a:fld>
            <a:endParaRPr lang="en-US" dirty="0"/>
          </a:p>
        </p:txBody>
      </p:sp>
      <p:sp>
        <p:nvSpPr>
          <p:cNvPr id="5" name="Footer Placeholder 4">
            <a:extLst>
              <a:ext uri="{FF2B5EF4-FFF2-40B4-BE49-F238E27FC236}">
                <a16:creationId xmlns:a16="http://schemas.microsoft.com/office/drawing/2014/main" id="{8F09BA8A-EF83-434D-A90E-0805D1104A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FCFDDE0-90B9-AD4E-B0EB-E7464FA9CDF2}"/>
              </a:ext>
            </a:extLst>
          </p:cNvPr>
          <p:cNvSpPr>
            <a:spLocks noGrp="1"/>
          </p:cNvSpPr>
          <p:nvPr>
            <p:ph type="sldNum" sz="quarter" idx="12"/>
          </p:nvPr>
        </p:nvSpPr>
        <p:spPr>
          <a:xfrm>
            <a:off x="4817335" y="6141085"/>
            <a:ext cx="813816" cy="365125"/>
          </a:xfrm>
        </p:spPr>
        <p:txBody>
          <a:bodyPr/>
          <a:lstStyle/>
          <a:p>
            <a:fld id="{49ABCAEC-7D34-E549-A96E-FCEDAADBE4B0}" type="slidenum">
              <a:rPr lang="en-US" smtClean="0"/>
              <a:t>‹#›</a:t>
            </a:fld>
            <a:endParaRPr lang="en-US" dirty="0"/>
          </a:p>
        </p:txBody>
      </p:sp>
      <p:cxnSp>
        <p:nvCxnSpPr>
          <p:cNvPr id="7" name="Straight Connector 6">
            <a:extLst>
              <a:ext uri="{FF2B5EF4-FFF2-40B4-BE49-F238E27FC236}">
                <a16:creationId xmlns:a16="http://schemas.microsoft.com/office/drawing/2014/main" id="{D33A3282-0389-C547-8CA6-7F3E7F27B34D}"/>
              </a:ext>
            </a:extLst>
          </p:cNvPr>
          <p:cNvCxnSpPr>
            <a:cxnSpLocks/>
          </p:cNvCxnSpPr>
          <p:nvPr/>
        </p:nvCxnSpPr>
        <p:spPr>
          <a:xfrm>
            <a:off x="565150" y="6087110"/>
            <a:ext cx="506600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1557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7ED46EE4-CE67-DD46-A751-9FEA049A22B8}"/>
              </a:ext>
            </a:extLst>
          </p:cNvPr>
          <p:cNvGrpSpPr/>
          <p:nvPr/>
        </p:nvGrpSpPr>
        <p:grpSpPr>
          <a:xfrm>
            <a:off x="8928528" y="0"/>
            <a:ext cx="3263472" cy="6858000"/>
            <a:chOff x="8928528" y="0"/>
            <a:chExt cx="3263472" cy="6858000"/>
          </a:xfrm>
        </p:grpSpPr>
        <p:sp>
          <p:nvSpPr>
            <p:cNvPr id="23" name="Oval 22">
              <a:extLst>
                <a:ext uri="{FF2B5EF4-FFF2-40B4-BE49-F238E27FC236}">
                  <a16:creationId xmlns:a16="http://schemas.microsoft.com/office/drawing/2014/main" id="{955C5B70-D34F-8A49-B220-808CE2BBB7F3}"/>
                </a:ext>
              </a:extLst>
            </p:cNvPr>
            <p:cNvSpPr/>
            <p:nvPr/>
          </p:nvSpPr>
          <p:spPr>
            <a:xfrm>
              <a:off x="8928528" y="491812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a:extLst>
                <a:ext uri="{FF2B5EF4-FFF2-40B4-BE49-F238E27FC236}">
                  <a16:creationId xmlns:a16="http://schemas.microsoft.com/office/drawing/2014/main" id="{4BBFE624-6DBD-8541-B43B-180C0AFA21F0}"/>
                </a:ext>
              </a:extLst>
            </p:cNvPr>
            <p:cNvSpPr/>
            <p:nvPr/>
          </p:nvSpPr>
          <p:spPr>
            <a:xfrm>
              <a:off x="8928528" y="0"/>
              <a:ext cx="1130724" cy="565573"/>
            </a:xfrm>
            <a:custGeom>
              <a:avLst/>
              <a:gdLst>
                <a:gd name="connsiteX0" fmla="*/ 22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2"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6E01AC23-2120-A542-B140-5A29AA27A2C8}"/>
                </a:ext>
              </a:extLst>
            </p:cNvPr>
            <p:cNvSpPr/>
            <p:nvPr/>
          </p:nvSpPr>
          <p:spPr>
            <a:xfrm>
              <a:off x="10291391" y="6292417"/>
              <a:ext cx="1130724" cy="565583"/>
            </a:xfrm>
            <a:custGeom>
              <a:avLst/>
              <a:gdLst>
                <a:gd name="connsiteX0" fmla="*/ 565362 w 1130724"/>
                <a:gd name="connsiteY0" fmla="*/ 0 h 565583"/>
                <a:gd name="connsiteX1" fmla="*/ 1130724 w 1130724"/>
                <a:gd name="connsiteY1" fmla="*/ 565362 h 565583"/>
                <a:gd name="connsiteX2" fmla="*/ 1130702 w 1130724"/>
                <a:gd name="connsiteY2" fmla="*/ 565583 h 565583"/>
                <a:gd name="connsiteX3" fmla="*/ 22 w 1130724"/>
                <a:gd name="connsiteY3" fmla="*/ 565583 h 565583"/>
                <a:gd name="connsiteX4" fmla="*/ 0 w 1130724"/>
                <a:gd name="connsiteY4" fmla="*/ 565362 h 565583"/>
                <a:gd name="connsiteX5" fmla="*/ 565362 w 1130724"/>
                <a:gd name="connsiteY5" fmla="*/ 0 h 56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83">
                  <a:moveTo>
                    <a:pt x="565362" y="0"/>
                  </a:moveTo>
                  <a:cubicBezTo>
                    <a:pt x="877603" y="0"/>
                    <a:pt x="1130724" y="253121"/>
                    <a:pt x="1130724" y="565362"/>
                  </a:cubicBezTo>
                  <a:lnTo>
                    <a:pt x="1130702" y="565583"/>
                  </a:lnTo>
                  <a:lnTo>
                    <a:pt x="22" y="565583"/>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154689C0-9C35-9B4D-906B-DA287DA55A38}"/>
                </a:ext>
              </a:extLst>
            </p:cNvPr>
            <p:cNvSpPr/>
            <p:nvPr/>
          </p:nvSpPr>
          <p:spPr>
            <a:xfrm>
              <a:off x="10291392"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96570F0-11E0-6147-9053-E3A4B5DBA0E4}"/>
                </a:ext>
              </a:extLst>
            </p:cNvPr>
            <p:cNvSpPr/>
            <p:nvPr/>
          </p:nvSpPr>
          <p:spPr>
            <a:xfrm>
              <a:off x="10291392" y="2177876"/>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9BDD97F6-A366-B54A-B889-42E97AFEDE37}"/>
                </a:ext>
              </a:extLst>
            </p:cNvPr>
            <p:cNvSpPr/>
            <p:nvPr/>
          </p:nvSpPr>
          <p:spPr>
            <a:xfrm>
              <a:off x="10291392" y="806363"/>
              <a:ext cx="1130724" cy="11307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a:extLst>
                <a:ext uri="{FF2B5EF4-FFF2-40B4-BE49-F238E27FC236}">
                  <a16:creationId xmlns:a16="http://schemas.microsoft.com/office/drawing/2014/main" id="{58E853BC-EE80-374B-B823-8D51A948C4CF}"/>
                </a:ext>
              </a:extLst>
            </p:cNvPr>
            <p:cNvSpPr/>
            <p:nvPr/>
          </p:nvSpPr>
          <p:spPr>
            <a:xfrm>
              <a:off x="10291392"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29">
              <a:extLst>
                <a:ext uri="{FF2B5EF4-FFF2-40B4-BE49-F238E27FC236}">
                  <a16:creationId xmlns:a16="http://schemas.microsoft.com/office/drawing/2014/main" id="{4B5B70B1-649D-9848-B5D4-6DE04D55F5F0}"/>
                </a:ext>
              </a:extLst>
            </p:cNvPr>
            <p:cNvSpPr/>
            <p:nvPr/>
          </p:nvSpPr>
          <p:spPr>
            <a:xfrm>
              <a:off x="11654256" y="6295201"/>
              <a:ext cx="537744" cy="562799"/>
            </a:xfrm>
            <a:custGeom>
              <a:avLst/>
              <a:gdLst>
                <a:gd name="connsiteX0" fmla="*/ 537744 w 537744"/>
                <a:gd name="connsiteY0" fmla="*/ 0 h 562799"/>
                <a:gd name="connsiteX1" fmla="*/ 537744 w 537744"/>
                <a:gd name="connsiteY1" fmla="*/ 562799 h 562799"/>
                <a:gd name="connsiteX2" fmla="*/ 22 w 537744"/>
                <a:gd name="connsiteY2" fmla="*/ 562799 h 562799"/>
                <a:gd name="connsiteX3" fmla="*/ 0 w 537744"/>
                <a:gd name="connsiteY3" fmla="*/ 562578 h 562799"/>
                <a:gd name="connsiteX4" fmla="*/ 451422 w 537744"/>
                <a:gd name="connsiteY4" fmla="*/ 8702 h 562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99">
                  <a:moveTo>
                    <a:pt x="537744" y="0"/>
                  </a:moveTo>
                  <a:lnTo>
                    <a:pt x="537744" y="562799"/>
                  </a:lnTo>
                  <a:lnTo>
                    <a:pt x="22" y="562799"/>
                  </a:lnTo>
                  <a:lnTo>
                    <a:pt x="0" y="562578"/>
                  </a:ln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30">
              <a:extLst>
                <a:ext uri="{FF2B5EF4-FFF2-40B4-BE49-F238E27FC236}">
                  <a16:creationId xmlns:a16="http://schemas.microsoft.com/office/drawing/2014/main" id="{46A2092A-2157-0A49-937F-BBAE14687DE7}"/>
                </a:ext>
              </a:extLst>
            </p:cNvPr>
            <p:cNvSpPr/>
            <p:nvPr/>
          </p:nvSpPr>
          <p:spPr>
            <a:xfrm>
              <a:off x="11654256" y="4923687"/>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31">
              <a:extLst>
                <a:ext uri="{FF2B5EF4-FFF2-40B4-BE49-F238E27FC236}">
                  <a16:creationId xmlns:a16="http://schemas.microsoft.com/office/drawing/2014/main" id="{F092371E-D526-AF43-816F-F7AEBA9FF166}"/>
                </a:ext>
              </a:extLst>
            </p:cNvPr>
            <p:cNvSpPr/>
            <p:nvPr/>
          </p:nvSpPr>
          <p:spPr>
            <a:xfrm>
              <a:off x="11654256" y="3552173"/>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32">
              <a:extLst>
                <a:ext uri="{FF2B5EF4-FFF2-40B4-BE49-F238E27FC236}">
                  <a16:creationId xmlns:a16="http://schemas.microsoft.com/office/drawing/2014/main" id="{06995714-B51E-E84A-9FD5-3AD33004E517}"/>
                </a:ext>
              </a:extLst>
            </p:cNvPr>
            <p:cNvSpPr/>
            <p:nvPr/>
          </p:nvSpPr>
          <p:spPr>
            <a:xfrm>
              <a:off x="11654256" y="2180659"/>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33">
              <a:extLst>
                <a:ext uri="{FF2B5EF4-FFF2-40B4-BE49-F238E27FC236}">
                  <a16:creationId xmlns:a16="http://schemas.microsoft.com/office/drawing/2014/main" id="{0FDB0CC5-76AA-6E44-8376-4EE649C1DE42}"/>
                </a:ext>
              </a:extLst>
            </p:cNvPr>
            <p:cNvSpPr/>
            <p:nvPr/>
          </p:nvSpPr>
          <p:spPr>
            <a:xfrm>
              <a:off x="11654256" y="809146"/>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34">
              <a:extLst>
                <a:ext uri="{FF2B5EF4-FFF2-40B4-BE49-F238E27FC236}">
                  <a16:creationId xmlns:a16="http://schemas.microsoft.com/office/drawing/2014/main" id="{3D981F0B-8982-1C45-8D7C-30E744003823}"/>
                </a:ext>
              </a:extLst>
            </p:cNvPr>
            <p:cNvSpPr/>
            <p:nvPr/>
          </p:nvSpPr>
          <p:spPr>
            <a:xfrm>
              <a:off x="11654256" y="0"/>
              <a:ext cx="537744" cy="562788"/>
            </a:xfrm>
            <a:custGeom>
              <a:avLst/>
              <a:gdLst>
                <a:gd name="connsiteX0" fmla="*/ 21 w 537744"/>
                <a:gd name="connsiteY0" fmla="*/ 0 h 562788"/>
                <a:gd name="connsiteX1" fmla="*/ 537744 w 537744"/>
                <a:gd name="connsiteY1" fmla="*/ 0 h 562788"/>
                <a:gd name="connsiteX2" fmla="*/ 537744 w 537744"/>
                <a:gd name="connsiteY2" fmla="*/ 562788 h 562788"/>
                <a:gd name="connsiteX3" fmla="*/ 451422 w 537744"/>
                <a:gd name="connsiteY3" fmla="*/ 554086 h 562788"/>
                <a:gd name="connsiteX4" fmla="*/ 0 w 537744"/>
                <a:gd name="connsiteY4" fmla="*/ 211 h 562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88">
                  <a:moveTo>
                    <a:pt x="21" y="0"/>
                  </a:moveTo>
                  <a:lnTo>
                    <a:pt x="537744" y="0"/>
                  </a:lnTo>
                  <a:lnTo>
                    <a:pt x="537744" y="562788"/>
                  </a:lnTo>
                  <a:lnTo>
                    <a:pt x="451422" y="554086"/>
                  </a:lnTo>
                  <a:cubicBezTo>
                    <a:pt x="193796" y="501368"/>
                    <a:pt x="0" y="273421"/>
                    <a:pt x="0" y="21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DF76EEB7-1E87-0447-8CD6-DD220CF4EE59}"/>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BA8AE526-3A03-9B41-8C9F-27156E701C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D08D72-182D-C947-B3F7-B74948D0849B}"/>
              </a:ext>
            </a:extLst>
          </p:cNvPr>
          <p:cNvSpPr>
            <a:spLocks noGrp="1"/>
          </p:cNvSpPr>
          <p:nvPr>
            <p:ph type="dt" sz="half" idx="10"/>
          </p:nvPr>
        </p:nvSpPr>
        <p:spPr/>
        <p:txBody>
          <a:bodyPr/>
          <a:lstStyle/>
          <a:p>
            <a:fld id="{A5B0A250-5CC0-1746-B209-08E8B0DAE6AF}" type="datetimeFigureOut">
              <a:rPr lang="en-US" smtClean="0"/>
              <a:t>10/20/23</a:t>
            </a:fld>
            <a:endParaRPr lang="en-US" dirty="0"/>
          </a:p>
        </p:txBody>
      </p:sp>
      <p:sp>
        <p:nvSpPr>
          <p:cNvPr id="5" name="Footer Placeholder 4">
            <a:extLst>
              <a:ext uri="{FF2B5EF4-FFF2-40B4-BE49-F238E27FC236}">
                <a16:creationId xmlns:a16="http://schemas.microsoft.com/office/drawing/2014/main" id="{B076E396-D059-AF4D-A1D9-C1347978AA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F8845B6-87C0-2F4A-8146-00E911CDF70D}"/>
              </a:ext>
            </a:extLst>
          </p:cNvPr>
          <p:cNvSpPr>
            <a:spLocks noGrp="1"/>
          </p:cNvSpPr>
          <p:nvPr>
            <p:ph type="sldNum" sz="quarter" idx="12"/>
          </p:nvPr>
        </p:nvSpPr>
        <p:spPr>
          <a:xfrm>
            <a:off x="7086480" y="6141085"/>
            <a:ext cx="813816" cy="365125"/>
          </a:xfrm>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A78A912D-4325-C449-BF2E-F331A221C695}"/>
              </a:ext>
            </a:extLst>
          </p:cNvPr>
          <p:cNvCxnSpPr>
            <a:cxnSpLocks/>
          </p:cNvCxnSpPr>
          <p:nvPr/>
        </p:nvCxnSpPr>
        <p:spPr>
          <a:xfrm>
            <a:off x="565150" y="6087110"/>
            <a:ext cx="7335146"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6861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C3803ECC-8207-244B-8051-94AA5304EDD9}"/>
              </a:ext>
            </a:extLst>
          </p:cNvPr>
          <p:cNvGrpSpPr/>
          <p:nvPr/>
        </p:nvGrpSpPr>
        <p:grpSpPr>
          <a:xfrm>
            <a:off x="10290315" y="0"/>
            <a:ext cx="1901686" cy="6858000"/>
            <a:chOff x="10290315" y="0"/>
            <a:chExt cx="1901686" cy="6858000"/>
          </a:xfrm>
        </p:grpSpPr>
        <p:sp>
          <p:nvSpPr>
            <p:cNvPr id="17" name="Freeform 16">
              <a:extLst>
                <a:ext uri="{FF2B5EF4-FFF2-40B4-BE49-F238E27FC236}">
                  <a16:creationId xmlns:a16="http://schemas.microsoft.com/office/drawing/2014/main" id="{CF2E8536-821C-3846-A152-2001B7BA4BC9}"/>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17">
              <a:extLst>
                <a:ext uri="{FF2B5EF4-FFF2-40B4-BE49-F238E27FC236}">
                  <a16:creationId xmlns:a16="http://schemas.microsoft.com/office/drawing/2014/main" id="{57A02781-FFB4-C04E-97FB-78D26A9E8F1C}"/>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14C29607-37D2-7A4B-98E2-2C851CD6776C}"/>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D12FC7BA-80CC-1C4E-B268-B3EEA08137F1}"/>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BEBC8FB1-96B9-D84A-BD2A-BC8410EBE012}"/>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5A8455B4-A778-B44D-A7E8-C45A4846D9F7}"/>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Vertical Title 1">
            <a:extLst>
              <a:ext uri="{FF2B5EF4-FFF2-40B4-BE49-F238E27FC236}">
                <a16:creationId xmlns:a16="http://schemas.microsoft.com/office/drawing/2014/main" id="{B0407CCA-80EF-2B45-8F8C-7D5796A61BC0}"/>
              </a:ext>
            </a:extLst>
          </p:cNvPr>
          <p:cNvSpPr>
            <a:spLocks noGrp="1"/>
          </p:cNvSpPr>
          <p:nvPr>
            <p:ph type="title" orient="vert"/>
          </p:nvPr>
        </p:nvSpPr>
        <p:spPr>
          <a:xfrm>
            <a:off x="8950095" y="976630"/>
            <a:ext cx="2268507" cy="478459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AA221C3-F2D3-FC4F-938B-4C4CAC7370B1}"/>
              </a:ext>
            </a:extLst>
          </p:cNvPr>
          <p:cNvSpPr>
            <a:spLocks noGrp="1"/>
          </p:cNvSpPr>
          <p:nvPr>
            <p:ph type="body" orient="vert" idx="1"/>
          </p:nvPr>
        </p:nvSpPr>
        <p:spPr>
          <a:xfrm>
            <a:off x="565150" y="976630"/>
            <a:ext cx="8264057" cy="478459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B061B46-3E9A-AC48-8C84-5B46EA1EC583}"/>
              </a:ext>
            </a:extLst>
          </p:cNvPr>
          <p:cNvSpPr>
            <a:spLocks noGrp="1"/>
          </p:cNvSpPr>
          <p:nvPr>
            <p:ph type="dt" sz="half" idx="10"/>
          </p:nvPr>
        </p:nvSpPr>
        <p:spPr/>
        <p:txBody>
          <a:bodyPr/>
          <a:lstStyle/>
          <a:p>
            <a:fld id="{A5B0A250-5CC0-1746-B209-08E8B0DAE6AF}" type="datetimeFigureOut">
              <a:rPr lang="en-US" smtClean="0"/>
              <a:t>10/20/23</a:t>
            </a:fld>
            <a:endParaRPr lang="en-US"/>
          </a:p>
        </p:txBody>
      </p:sp>
      <p:sp>
        <p:nvSpPr>
          <p:cNvPr id="5" name="Footer Placeholder 4">
            <a:extLst>
              <a:ext uri="{FF2B5EF4-FFF2-40B4-BE49-F238E27FC236}">
                <a16:creationId xmlns:a16="http://schemas.microsoft.com/office/drawing/2014/main" id="{369F8F49-5859-714C-8EE1-61A74F324E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2B6F69-3FFA-D94F-BA99-873D36F7F69D}"/>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C31B40EC-87DB-A64F-9D4B-98A86F7CEFFF}"/>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5890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F0CAFDA3-320A-C24D-A7A1-20C1267EC987}"/>
              </a:ext>
            </a:extLst>
          </p:cNvPr>
          <p:cNvGrpSpPr/>
          <p:nvPr/>
        </p:nvGrpSpPr>
        <p:grpSpPr>
          <a:xfrm>
            <a:off x="8928528" y="0"/>
            <a:ext cx="3263472" cy="6858000"/>
            <a:chOff x="8928528" y="0"/>
            <a:chExt cx="3263472" cy="6858000"/>
          </a:xfrm>
        </p:grpSpPr>
        <p:sp>
          <p:nvSpPr>
            <p:cNvPr id="23" name="Oval 22">
              <a:extLst>
                <a:ext uri="{FF2B5EF4-FFF2-40B4-BE49-F238E27FC236}">
                  <a16:creationId xmlns:a16="http://schemas.microsoft.com/office/drawing/2014/main" id="{D2411669-6E2C-2243-99CD-6BC9D724FA1F}"/>
                </a:ext>
              </a:extLst>
            </p:cNvPr>
            <p:cNvSpPr/>
            <p:nvPr/>
          </p:nvSpPr>
          <p:spPr>
            <a:xfrm>
              <a:off x="8928528"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a:extLst>
                <a:ext uri="{FF2B5EF4-FFF2-40B4-BE49-F238E27FC236}">
                  <a16:creationId xmlns:a16="http://schemas.microsoft.com/office/drawing/2014/main" id="{C4E0C522-0F40-ED44-A700-F1BCD1CF74F5}"/>
                </a:ext>
              </a:extLst>
            </p:cNvPr>
            <p:cNvSpPr/>
            <p:nvPr/>
          </p:nvSpPr>
          <p:spPr>
            <a:xfrm>
              <a:off x="8928528" y="0"/>
              <a:ext cx="1130724" cy="565573"/>
            </a:xfrm>
            <a:custGeom>
              <a:avLst/>
              <a:gdLst>
                <a:gd name="connsiteX0" fmla="*/ 22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2"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B79B4380-CBEC-C341-A10E-5EF9A8597959}"/>
                </a:ext>
              </a:extLst>
            </p:cNvPr>
            <p:cNvSpPr/>
            <p:nvPr/>
          </p:nvSpPr>
          <p:spPr>
            <a:xfrm>
              <a:off x="10291391" y="6292417"/>
              <a:ext cx="1130724" cy="565583"/>
            </a:xfrm>
            <a:custGeom>
              <a:avLst/>
              <a:gdLst>
                <a:gd name="connsiteX0" fmla="*/ 565362 w 1130724"/>
                <a:gd name="connsiteY0" fmla="*/ 0 h 565583"/>
                <a:gd name="connsiteX1" fmla="*/ 1130724 w 1130724"/>
                <a:gd name="connsiteY1" fmla="*/ 565362 h 565583"/>
                <a:gd name="connsiteX2" fmla="*/ 1130702 w 1130724"/>
                <a:gd name="connsiteY2" fmla="*/ 565583 h 565583"/>
                <a:gd name="connsiteX3" fmla="*/ 22 w 1130724"/>
                <a:gd name="connsiteY3" fmla="*/ 565583 h 565583"/>
                <a:gd name="connsiteX4" fmla="*/ 0 w 1130724"/>
                <a:gd name="connsiteY4" fmla="*/ 565362 h 565583"/>
                <a:gd name="connsiteX5" fmla="*/ 565362 w 1130724"/>
                <a:gd name="connsiteY5" fmla="*/ 0 h 56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83">
                  <a:moveTo>
                    <a:pt x="565362" y="0"/>
                  </a:moveTo>
                  <a:cubicBezTo>
                    <a:pt x="877603" y="0"/>
                    <a:pt x="1130724" y="253121"/>
                    <a:pt x="1130724" y="565362"/>
                  </a:cubicBezTo>
                  <a:lnTo>
                    <a:pt x="1130702" y="565583"/>
                  </a:lnTo>
                  <a:lnTo>
                    <a:pt x="22" y="565583"/>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F04AD70E-5490-4C4E-A05D-D67949C51A74}"/>
                </a:ext>
              </a:extLst>
            </p:cNvPr>
            <p:cNvSpPr/>
            <p:nvPr/>
          </p:nvSpPr>
          <p:spPr>
            <a:xfrm>
              <a:off x="10291392"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128A8883-9F24-0047-92B7-45B3D2E7D9C0}"/>
                </a:ext>
              </a:extLst>
            </p:cNvPr>
            <p:cNvSpPr/>
            <p:nvPr/>
          </p:nvSpPr>
          <p:spPr>
            <a:xfrm>
              <a:off x="10291392" y="2177876"/>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AAC3A3BB-FD2C-FB44-9478-FA87EF229D37}"/>
                </a:ext>
              </a:extLst>
            </p:cNvPr>
            <p:cNvSpPr/>
            <p:nvPr/>
          </p:nvSpPr>
          <p:spPr>
            <a:xfrm>
              <a:off x="10291392" y="806363"/>
              <a:ext cx="1130724" cy="11307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a:extLst>
                <a:ext uri="{FF2B5EF4-FFF2-40B4-BE49-F238E27FC236}">
                  <a16:creationId xmlns:a16="http://schemas.microsoft.com/office/drawing/2014/main" id="{BF46B3B1-E981-BB40-B916-51A6D3851969}"/>
                </a:ext>
              </a:extLst>
            </p:cNvPr>
            <p:cNvSpPr/>
            <p:nvPr/>
          </p:nvSpPr>
          <p:spPr>
            <a:xfrm>
              <a:off x="10291392"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29">
              <a:extLst>
                <a:ext uri="{FF2B5EF4-FFF2-40B4-BE49-F238E27FC236}">
                  <a16:creationId xmlns:a16="http://schemas.microsoft.com/office/drawing/2014/main" id="{EA7DAE92-7D6B-B042-83BE-047C8EC322A0}"/>
                </a:ext>
              </a:extLst>
            </p:cNvPr>
            <p:cNvSpPr/>
            <p:nvPr/>
          </p:nvSpPr>
          <p:spPr>
            <a:xfrm>
              <a:off x="11654256" y="6295201"/>
              <a:ext cx="537744" cy="562799"/>
            </a:xfrm>
            <a:custGeom>
              <a:avLst/>
              <a:gdLst>
                <a:gd name="connsiteX0" fmla="*/ 537744 w 537744"/>
                <a:gd name="connsiteY0" fmla="*/ 0 h 562799"/>
                <a:gd name="connsiteX1" fmla="*/ 537744 w 537744"/>
                <a:gd name="connsiteY1" fmla="*/ 562799 h 562799"/>
                <a:gd name="connsiteX2" fmla="*/ 22 w 537744"/>
                <a:gd name="connsiteY2" fmla="*/ 562799 h 562799"/>
                <a:gd name="connsiteX3" fmla="*/ 0 w 537744"/>
                <a:gd name="connsiteY3" fmla="*/ 562578 h 562799"/>
                <a:gd name="connsiteX4" fmla="*/ 451422 w 537744"/>
                <a:gd name="connsiteY4" fmla="*/ 8702 h 562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99">
                  <a:moveTo>
                    <a:pt x="537744" y="0"/>
                  </a:moveTo>
                  <a:lnTo>
                    <a:pt x="537744" y="562799"/>
                  </a:lnTo>
                  <a:lnTo>
                    <a:pt x="22" y="562799"/>
                  </a:lnTo>
                  <a:lnTo>
                    <a:pt x="0" y="562578"/>
                  </a:ln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30">
              <a:extLst>
                <a:ext uri="{FF2B5EF4-FFF2-40B4-BE49-F238E27FC236}">
                  <a16:creationId xmlns:a16="http://schemas.microsoft.com/office/drawing/2014/main" id="{06AADCE6-4277-EA49-AF23-63B53CA6772A}"/>
                </a:ext>
              </a:extLst>
            </p:cNvPr>
            <p:cNvSpPr/>
            <p:nvPr/>
          </p:nvSpPr>
          <p:spPr>
            <a:xfrm>
              <a:off x="11654256" y="4923687"/>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31">
              <a:extLst>
                <a:ext uri="{FF2B5EF4-FFF2-40B4-BE49-F238E27FC236}">
                  <a16:creationId xmlns:a16="http://schemas.microsoft.com/office/drawing/2014/main" id="{58CEA343-047B-DF4E-A7A8-881C7740EA36}"/>
                </a:ext>
              </a:extLst>
            </p:cNvPr>
            <p:cNvSpPr/>
            <p:nvPr/>
          </p:nvSpPr>
          <p:spPr>
            <a:xfrm>
              <a:off x="11654256" y="3552173"/>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32">
              <a:extLst>
                <a:ext uri="{FF2B5EF4-FFF2-40B4-BE49-F238E27FC236}">
                  <a16:creationId xmlns:a16="http://schemas.microsoft.com/office/drawing/2014/main" id="{FCCBAA07-17CE-2740-AA04-AEDA5EAD2796}"/>
                </a:ext>
              </a:extLst>
            </p:cNvPr>
            <p:cNvSpPr/>
            <p:nvPr/>
          </p:nvSpPr>
          <p:spPr>
            <a:xfrm>
              <a:off x="11654256" y="2180659"/>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33">
              <a:extLst>
                <a:ext uri="{FF2B5EF4-FFF2-40B4-BE49-F238E27FC236}">
                  <a16:creationId xmlns:a16="http://schemas.microsoft.com/office/drawing/2014/main" id="{BF15C430-7951-6040-BD4C-4E996E94480E}"/>
                </a:ext>
              </a:extLst>
            </p:cNvPr>
            <p:cNvSpPr/>
            <p:nvPr/>
          </p:nvSpPr>
          <p:spPr>
            <a:xfrm>
              <a:off x="11654256" y="809146"/>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34">
              <a:extLst>
                <a:ext uri="{FF2B5EF4-FFF2-40B4-BE49-F238E27FC236}">
                  <a16:creationId xmlns:a16="http://schemas.microsoft.com/office/drawing/2014/main" id="{0B3467F9-370D-5C4C-9EDE-E0CA0E401568}"/>
                </a:ext>
              </a:extLst>
            </p:cNvPr>
            <p:cNvSpPr/>
            <p:nvPr/>
          </p:nvSpPr>
          <p:spPr>
            <a:xfrm>
              <a:off x="11654256" y="0"/>
              <a:ext cx="537744" cy="562788"/>
            </a:xfrm>
            <a:custGeom>
              <a:avLst/>
              <a:gdLst>
                <a:gd name="connsiteX0" fmla="*/ 21 w 537744"/>
                <a:gd name="connsiteY0" fmla="*/ 0 h 562788"/>
                <a:gd name="connsiteX1" fmla="*/ 537744 w 537744"/>
                <a:gd name="connsiteY1" fmla="*/ 0 h 562788"/>
                <a:gd name="connsiteX2" fmla="*/ 537744 w 537744"/>
                <a:gd name="connsiteY2" fmla="*/ 562788 h 562788"/>
                <a:gd name="connsiteX3" fmla="*/ 451422 w 537744"/>
                <a:gd name="connsiteY3" fmla="*/ 554086 h 562788"/>
                <a:gd name="connsiteX4" fmla="*/ 0 w 537744"/>
                <a:gd name="connsiteY4" fmla="*/ 211 h 562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88">
                  <a:moveTo>
                    <a:pt x="21" y="0"/>
                  </a:moveTo>
                  <a:lnTo>
                    <a:pt x="537744" y="0"/>
                  </a:lnTo>
                  <a:lnTo>
                    <a:pt x="537744" y="562788"/>
                  </a:lnTo>
                  <a:lnTo>
                    <a:pt x="451422" y="554086"/>
                  </a:lnTo>
                  <a:cubicBezTo>
                    <a:pt x="193796" y="501368"/>
                    <a:pt x="0" y="273421"/>
                    <a:pt x="0" y="21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B652A1E4-52BA-534C-AECC-35C3CF44F861}"/>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8315675-65B4-E14F-9785-663A83B7B6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676A1E-2332-684F-BDD2-687C166BDEC0}"/>
              </a:ext>
            </a:extLst>
          </p:cNvPr>
          <p:cNvSpPr>
            <a:spLocks noGrp="1"/>
          </p:cNvSpPr>
          <p:nvPr>
            <p:ph type="dt" sz="half" idx="10"/>
          </p:nvPr>
        </p:nvSpPr>
        <p:spPr/>
        <p:txBody>
          <a:bodyPr/>
          <a:lstStyle/>
          <a:p>
            <a:fld id="{A5B0A250-5CC0-1746-B209-08E8B0DAE6AF}" type="datetimeFigureOut">
              <a:rPr lang="en-US" smtClean="0"/>
              <a:t>10/20/23</a:t>
            </a:fld>
            <a:endParaRPr lang="en-US" dirty="0"/>
          </a:p>
        </p:txBody>
      </p:sp>
      <p:sp>
        <p:nvSpPr>
          <p:cNvPr id="5" name="Footer Placeholder 4">
            <a:extLst>
              <a:ext uri="{FF2B5EF4-FFF2-40B4-BE49-F238E27FC236}">
                <a16:creationId xmlns:a16="http://schemas.microsoft.com/office/drawing/2014/main" id="{22BB8CB0-B7BE-7D4F-B254-8A2F8AEC273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3E5A569-A063-8E40-B703-82B11D2A988A}"/>
              </a:ext>
            </a:extLst>
          </p:cNvPr>
          <p:cNvSpPr>
            <a:spLocks noGrp="1"/>
          </p:cNvSpPr>
          <p:nvPr>
            <p:ph type="sldNum" sz="quarter" idx="12"/>
          </p:nvPr>
        </p:nvSpPr>
        <p:spPr>
          <a:xfrm>
            <a:off x="7087169" y="6141085"/>
            <a:ext cx="813816" cy="365125"/>
          </a:xfrm>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8231D73A-BA91-794F-8C09-4F4B41A6D08B}"/>
              </a:ext>
            </a:extLst>
          </p:cNvPr>
          <p:cNvCxnSpPr>
            <a:cxnSpLocks/>
          </p:cNvCxnSpPr>
          <p:nvPr/>
        </p:nvCxnSpPr>
        <p:spPr>
          <a:xfrm>
            <a:off x="565150" y="6087110"/>
            <a:ext cx="7335835"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9228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3ABDDED5-B489-454D-A72D-46C9473AB018}"/>
              </a:ext>
            </a:extLst>
          </p:cNvPr>
          <p:cNvGrpSpPr/>
          <p:nvPr/>
        </p:nvGrpSpPr>
        <p:grpSpPr>
          <a:xfrm>
            <a:off x="6201388" y="0"/>
            <a:ext cx="5990612" cy="6858001"/>
            <a:chOff x="6201388" y="0"/>
            <a:chExt cx="5990612" cy="6858001"/>
          </a:xfrm>
        </p:grpSpPr>
        <p:sp>
          <p:nvSpPr>
            <p:cNvPr id="40" name="Oval 39">
              <a:extLst>
                <a:ext uri="{FF2B5EF4-FFF2-40B4-BE49-F238E27FC236}">
                  <a16:creationId xmlns:a16="http://schemas.microsoft.com/office/drawing/2014/main" id="{E6338A9A-49A1-B04D-B479-43604A5CD6D5}"/>
                </a:ext>
              </a:extLst>
            </p:cNvPr>
            <p:cNvSpPr/>
            <p:nvPr/>
          </p:nvSpPr>
          <p:spPr>
            <a:xfrm>
              <a:off x="6201388"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a:extLst>
                <a:ext uri="{FF2B5EF4-FFF2-40B4-BE49-F238E27FC236}">
                  <a16:creationId xmlns:a16="http://schemas.microsoft.com/office/drawing/2014/main" id="{3151B6D8-101B-F34D-992A-1668DB5D0067}"/>
                </a:ext>
              </a:extLst>
            </p:cNvPr>
            <p:cNvSpPr/>
            <p:nvPr/>
          </p:nvSpPr>
          <p:spPr>
            <a:xfrm>
              <a:off x="6201389"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2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4" y="565575"/>
                    <a:pt x="565362"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41">
              <a:extLst>
                <a:ext uri="{FF2B5EF4-FFF2-40B4-BE49-F238E27FC236}">
                  <a16:creationId xmlns:a16="http://schemas.microsoft.com/office/drawing/2014/main" id="{21D4DE71-EB1A-E74C-9364-5FEC5377F4EF}"/>
                </a:ext>
              </a:extLst>
            </p:cNvPr>
            <p:cNvSpPr/>
            <p:nvPr/>
          </p:nvSpPr>
          <p:spPr>
            <a:xfrm>
              <a:off x="7564255" y="6292426"/>
              <a:ext cx="1130723" cy="565575"/>
            </a:xfrm>
            <a:custGeom>
              <a:avLst/>
              <a:gdLst>
                <a:gd name="connsiteX0" fmla="*/ 565362 w 1130723"/>
                <a:gd name="connsiteY0" fmla="*/ 0 h 565575"/>
                <a:gd name="connsiteX1" fmla="*/ 1130723 w 1130723"/>
                <a:gd name="connsiteY1" fmla="*/ 565362 h 565575"/>
                <a:gd name="connsiteX2" fmla="*/ 1130702 w 1130723"/>
                <a:gd name="connsiteY2" fmla="*/ 565575 h 565575"/>
                <a:gd name="connsiteX3" fmla="*/ 21 w 1130723"/>
                <a:gd name="connsiteY3" fmla="*/ 565575 h 565575"/>
                <a:gd name="connsiteX4" fmla="*/ 0 w 1130723"/>
                <a:gd name="connsiteY4" fmla="*/ 565362 h 565575"/>
                <a:gd name="connsiteX5" fmla="*/ 565362 w 1130723"/>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3" h="565575">
                  <a:moveTo>
                    <a:pt x="565362" y="0"/>
                  </a:moveTo>
                  <a:cubicBezTo>
                    <a:pt x="877602" y="0"/>
                    <a:pt x="1130723" y="253121"/>
                    <a:pt x="1130723" y="565362"/>
                  </a:cubicBezTo>
                  <a:lnTo>
                    <a:pt x="1130702" y="565575"/>
                  </a:lnTo>
                  <a:lnTo>
                    <a:pt x="21" y="565575"/>
                  </a:lnTo>
                  <a:lnTo>
                    <a:pt x="0" y="565362"/>
                  </a:lnTo>
                  <a:cubicBezTo>
                    <a:pt x="0" y="253121"/>
                    <a:pt x="253120"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Oval 42">
              <a:extLst>
                <a:ext uri="{FF2B5EF4-FFF2-40B4-BE49-F238E27FC236}">
                  <a16:creationId xmlns:a16="http://schemas.microsoft.com/office/drawing/2014/main" id="{BD99A5CD-9D3A-DA46-AD96-34B9DB522051}"/>
                </a:ext>
              </a:extLst>
            </p:cNvPr>
            <p:cNvSpPr/>
            <p:nvPr/>
          </p:nvSpPr>
          <p:spPr>
            <a:xfrm>
              <a:off x="7564253"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E6537DF9-74F2-924C-9B63-22B100C80C92}"/>
                </a:ext>
              </a:extLst>
            </p:cNvPr>
            <p:cNvSpPr/>
            <p:nvPr/>
          </p:nvSpPr>
          <p:spPr>
            <a:xfrm>
              <a:off x="7564253" y="217788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655457-8E4D-F34C-A595-66A45E9C3A1F}"/>
                </a:ext>
              </a:extLst>
            </p:cNvPr>
            <p:cNvSpPr/>
            <p:nvPr/>
          </p:nvSpPr>
          <p:spPr>
            <a:xfrm>
              <a:off x="7564253" y="80636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a:extLst>
                <a:ext uri="{FF2B5EF4-FFF2-40B4-BE49-F238E27FC236}">
                  <a16:creationId xmlns:a16="http://schemas.microsoft.com/office/drawing/2014/main" id="{FB0E8D2C-8947-E44C-BC5F-F81B083DAA3E}"/>
                </a:ext>
              </a:extLst>
            </p:cNvPr>
            <p:cNvSpPr/>
            <p:nvPr/>
          </p:nvSpPr>
          <p:spPr>
            <a:xfrm>
              <a:off x="7564254"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3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3" y="565575"/>
                    <a:pt x="565363"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46">
              <a:extLst>
                <a:ext uri="{FF2B5EF4-FFF2-40B4-BE49-F238E27FC236}">
                  <a16:creationId xmlns:a16="http://schemas.microsoft.com/office/drawing/2014/main" id="{ED57F45D-85B8-AC49-A2BA-E941F1BE7F15}"/>
                </a:ext>
              </a:extLst>
            </p:cNvPr>
            <p:cNvSpPr/>
            <p:nvPr/>
          </p:nvSpPr>
          <p:spPr>
            <a:xfrm>
              <a:off x="8927118"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2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Oval 47">
              <a:extLst>
                <a:ext uri="{FF2B5EF4-FFF2-40B4-BE49-F238E27FC236}">
                  <a16:creationId xmlns:a16="http://schemas.microsoft.com/office/drawing/2014/main" id="{DA576359-CAE3-634C-8DF8-A834BCD7D668}"/>
                </a:ext>
              </a:extLst>
            </p:cNvPr>
            <p:cNvSpPr/>
            <p:nvPr/>
          </p:nvSpPr>
          <p:spPr>
            <a:xfrm>
              <a:off x="8927118"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16343F35-6601-BD4A-B9A5-25361D0453D2}"/>
                </a:ext>
              </a:extLst>
            </p:cNvPr>
            <p:cNvSpPr/>
            <p:nvPr/>
          </p:nvSpPr>
          <p:spPr>
            <a:xfrm>
              <a:off x="8927118" y="354939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ED1C169-DCD9-9C4B-91B1-519621155A64}"/>
                </a:ext>
              </a:extLst>
            </p:cNvPr>
            <p:cNvSpPr/>
            <p:nvPr/>
          </p:nvSpPr>
          <p:spPr>
            <a:xfrm>
              <a:off x="8927118" y="217788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32328AC7-E0BC-0E46-A25B-11D523EC8100}"/>
                </a:ext>
              </a:extLst>
            </p:cNvPr>
            <p:cNvSpPr/>
            <p:nvPr/>
          </p:nvSpPr>
          <p:spPr>
            <a:xfrm>
              <a:off x="8927118"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a:extLst>
                <a:ext uri="{FF2B5EF4-FFF2-40B4-BE49-F238E27FC236}">
                  <a16:creationId xmlns:a16="http://schemas.microsoft.com/office/drawing/2014/main" id="{32BBE02A-588F-6C4D-B310-694098C6A340}"/>
                </a:ext>
              </a:extLst>
            </p:cNvPr>
            <p:cNvSpPr/>
            <p:nvPr/>
          </p:nvSpPr>
          <p:spPr>
            <a:xfrm>
              <a:off x="8927117" y="0"/>
              <a:ext cx="1130726" cy="565576"/>
            </a:xfrm>
            <a:custGeom>
              <a:avLst/>
              <a:gdLst>
                <a:gd name="connsiteX0" fmla="*/ 22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52">
              <a:extLst>
                <a:ext uri="{FF2B5EF4-FFF2-40B4-BE49-F238E27FC236}">
                  <a16:creationId xmlns:a16="http://schemas.microsoft.com/office/drawing/2014/main" id="{6751D5A0-C90A-0A44-8654-CFE1B719B353}"/>
                </a:ext>
              </a:extLst>
            </p:cNvPr>
            <p:cNvSpPr/>
            <p:nvPr/>
          </p:nvSpPr>
          <p:spPr>
            <a:xfrm>
              <a:off x="10289984"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1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1" y="565575"/>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Oval 53">
              <a:extLst>
                <a:ext uri="{FF2B5EF4-FFF2-40B4-BE49-F238E27FC236}">
                  <a16:creationId xmlns:a16="http://schemas.microsoft.com/office/drawing/2014/main" id="{0F0FA086-0D80-B74A-9B37-5EACDE30D61F}"/>
                </a:ext>
              </a:extLst>
            </p:cNvPr>
            <p:cNvSpPr/>
            <p:nvPr/>
          </p:nvSpPr>
          <p:spPr>
            <a:xfrm>
              <a:off x="10289984" y="492091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7022E302-2A55-8844-A50B-DC16D075E16B}"/>
                </a:ext>
              </a:extLst>
            </p:cNvPr>
            <p:cNvSpPr/>
            <p:nvPr/>
          </p:nvSpPr>
          <p:spPr>
            <a:xfrm>
              <a:off x="10289984"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F4B325F5-A048-2843-A40B-3B2B31ECED76}"/>
                </a:ext>
              </a:extLst>
            </p:cNvPr>
            <p:cNvSpPr/>
            <p:nvPr/>
          </p:nvSpPr>
          <p:spPr>
            <a:xfrm>
              <a:off x="10289984"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a:extLst>
                <a:ext uri="{FF2B5EF4-FFF2-40B4-BE49-F238E27FC236}">
                  <a16:creationId xmlns:a16="http://schemas.microsoft.com/office/drawing/2014/main" id="{7707B616-7E85-5442-B46B-AF9426A7A0E9}"/>
                </a:ext>
              </a:extLst>
            </p:cNvPr>
            <p:cNvSpPr/>
            <p:nvPr/>
          </p:nvSpPr>
          <p:spPr>
            <a:xfrm>
              <a:off x="10289983" y="0"/>
              <a:ext cx="1130726" cy="565576"/>
            </a:xfrm>
            <a:custGeom>
              <a:avLst/>
              <a:gdLst>
                <a:gd name="connsiteX0" fmla="*/ 21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1"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57">
              <a:extLst>
                <a:ext uri="{FF2B5EF4-FFF2-40B4-BE49-F238E27FC236}">
                  <a16:creationId xmlns:a16="http://schemas.microsoft.com/office/drawing/2014/main" id="{08914A00-D181-5847-A150-77CE67F94369}"/>
                </a:ext>
              </a:extLst>
            </p:cNvPr>
            <p:cNvSpPr/>
            <p:nvPr/>
          </p:nvSpPr>
          <p:spPr>
            <a:xfrm>
              <a:off x="11652854" y="6295069"/>
              <a:ext cx="539146" cy="562931"/>
            </a:xfrm>
            <a:custGeom>
              <a:avLst/>
              <a:gdLst>
                <a:gd name="connsiteX0" fmla="*/ 539146 w 539146"/>
                <a:gd name="connsiteY0" fmla="*/ 0 h 562931"/>
                <a:gd name="connsiteX1" fmla="*/ 539146 w 539146"/>
                <a:gd name="connsiteY1" fmla="*/ 562931 h 562931"/>
                <a:gd name="connsiteX2" fmla="*/ 21 w 539146"/>
                <a:gd name="connsiteY2" fmla="*/ 562931 h 562931"/>
                <a:gd name="connsiteX3" fmla="*/ 0 w 539146"/>
                <a:gd name="connsiteY3" fmla="*/ 562719 h 562931"/>
                <a:gd name="connsiteX4" fmla="*/ 451422 w 539146"/>
                <a:gd name="connsiteY4" fmla="*/ 8843 h 562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6" h="562931">
                  <a:moveTo>
                    <a:pt x="539146" y="0"/>
                  </a:moveTo>
                  <a:lnTo>
                    <a:pt x="539146" y="562931"/>
                  </a:lnTo>
                  <a:lnTo>
                    <a:pt x="21" y="562931"/>
                  </a:lnTo>
                  <a:lnTo>
                    <a:pt x="0" y="562719"/>
                  </a:lnTo>
                  <a:cubicBezTo>
                    <a:pt x="0" y="289508"/>
                    <a:pt x="193796" y="61561"/>
                    <a:pt x="451422"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Freeform 58">
              <a:extLst>
                <a:ext uri="{FF2B5EF4-FFF2-40B4-BE49-F238E27FC236}">
                  <a16:creationId xmlns:a16="http://schemas.microsoft.com/office/drawing/2014/main" id="{DAF2D976-5F49-2848-B465-C85708A6D706}"/>
                </a:ext>
              </a:extLst>
            </p:cNvPr>
            <p:cNvSpPr/>
            <p:nvPr/>
          </p:nvSpPr>
          <p:spPr>
            <a:xfrm>
              <a:off x="11652853" y="4923555"/>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Freeform 59">
              <a:extLst>
                <a:ext uri="{FF2B5EF4-FFF2-40B4-BE49-F238E27FC236}">
                  <a16:creationId xmlns:a16="http://schemas.microsoft.com/office/drawing/2014/main" id="{5E333474-B850-354C-A2E2-01735C948D47}"/>
                </a:ext>
              </a:extLst>
            </p:cNvPr>
            <p:cNvSpPr/>
            <p:nvPr/>
          </p:nvSpPr>
          <p:spPr>
            <a:xfrm>
              <a:off x="11652853" y="3552039"/>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Freeform 60">
              <a:extLst>
                <a:ext uri="{FF2B5EF4-FFF2-40B4-BE49-F238E27FC236}">
                  <a16:creationId xmlns:a16="http://schemas.microsoft.com/office/drawing/2014/main" id="{BC25646C-71B3-4A44-A4FE-C3CABE5580BB}"/>
                </a:ext>
              </a:extLst>
            </p:cNvPr>
            <p:cNvSpPr/>
            <p:nvPr/>
          </p:nvSpPr>
          <p:spPr>
            <a:xfrm>
              <a:off x="11652853" y="2180524"/>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9"/>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Freeform 61">
              <a:extLst>
                <a:ext uri="{FF2B5EF4-FFF2-40B4-BE49-F238E27FC236}">
                  <a16:creationId xmlns:a16="http://schemas.microsoft.com/office/drawing/2014/main" id="{B598CFE9-67EE-E342-9EF7-F40A1E0BE59E}"/>
                </a:ext>
              </a:extLst>
            </p:cNvPr>
            <p:cNvSpPr/>
            <p:nvPr/>
          </p:nvSpPr>
          <p:spPr>
            <a:xfrm>
              <a:off x="11652853" y="809010"/>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Freeform 62">
              <a:extLst>
                <a:ext uri="{FF2B5EF4-FFF2-40B4-BE49-F238E27FC236}">
                  <a16:creationId xmlns:a16="http://schemas.microsoft.com/office/drawing/2014/main" id="{1E29AD13-94FE-1349-A28E-10F6E780F510}"/>
                </a:ext>
              </a:extLst>
            </p:cNvPr>
            <p:cNvSpPr/>
            <p:nvPr/>
          </p:nvSpPr>
          <p:spPr>
            <a:xfrm>
              <a:off x="11652853" y="1"/>
              <a:ext cx="539147" cy="562933"/>
            </a:xfrm>
            <a:custGeom>
              <a:avLst/>
              <a:gdLst>
                <a:gd name="connsiteX0" fmla="*/ 22 w 539147"/>
                <a:gd name="connsiteY0" fmla="*/ 0 h 562933"/>
                <a:gd name="connsiteX1" fmla="*/ 539147 w 539147"/>
                <a:gd name="connsiteY1" fmla="*/ 0 h 562933"/>
                <a:gd name="connsiteX2" fmla="*/ 539147 w 539147"/>
                <a:gd name="connsiteY2" fmla="*/ 562933 h 562933"/>
                <a:gd name="connsiteX3" fmla="*/ 451423 w 539147"/>
                <a:gd name="connsiteY3" fmla="*/ 554090 h 562933"/>
                <a:gd name="connsiteX4" fmla="*/ 0 w 539147"/>
                <a:gd name="connsiteY4" fmla="*/ 214 h 562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562933">
                  <a:moveTo>
                    <a:pt x="22" y="0"/>
                  </a:moveTo>
                  <a:lnTo>
                    <a:pt x="539147" y="0"/>
                  </a:lnTo>
                  <a:lnTo>
                    <a:pt x="539147" y="562933"/>
                  </a:lnTo>
                  <a:lnTo>
                    <a:pt x="451423" y="554090"/>
                  </a:lnTo>
                  <a:cubicBezTo>
                    <a:pt x="193797" y="501372"/>
                    <a:pt x="0" y="27342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B650648E-B4D5-4145-84E7-46B5793EA68B}"/>
              </a:ext>
            </a:extLst>
          </p:cNvPr>
          <p:cNvSpPr>
            <a:spLocks noGrp="1"/>
          </p:cNvSpPr>
          <p:nvPr>
            <p:ph type="title"/>
          </p:nvPr>
        </p:nvSpPr>
        <p:spPr>
          <a:xfrm>
            <a:off x="565150" y="768351"/>
            <a:ext cx="5066001" cy="2334768"/>
          </a:xfrm>
        </p:spPr>
        <p:txBody>
          <a:bodyPr anchor="t"/>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E3B92A6-7558-3148-B855-5BC58B4159C5}"/>
              </a:ext>
            </a:extLst>
          </p:cNvPr>
          <p:cNvSpPr>
            <a:spLocks noGrp="1"/>
          </p:cNvSpPr>
          <p:nvPr>
            <p:ph type="body" idx="1"/>
          </p:nvPr>
        </p:nvSpPr>
        <p:spPr>
          <a:xfrm>
            <a:off x="565150" y="4255453"/>
            <a:ext cx="5066001" cy="1500187"/>
          </a:xfrm>
        </p:spPr>
        <p:txBody>
          <a:bodyPr anchor="b"/>
          <a:lstStyle>
            <a:lvl1pPr marL="0" indent="0">
              <a:buNone/>
              <a:defRPr sz="2400">
                <a:solidFill>
                  <a:schemeClr val="bg1">
                    <a:lumMod val="6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43A0B541-D211-974B-97FE-C1F9473ABE9D}"/>
              </a:ext>
            </a:extLst>
          </p:cNvPr>
          <p:cNvSpPr>
            <a:spLocks noGrp="1"/>
          </p:cNvSpPr>
          <p:nvPr>
            <p:ph type="dt" sz="half" idx="10"/>
          </p:nvPr>
        </p:nvSpPr>
        <p:spPr/>
        <p:txBody>
          <a:bodyPr/>
          <a:lstStyle/>
          <a:p>
            <a:fld id="{A5B0A250-5CC0-1746-B209-08E8B0DAE6AF}" type="datetimeFigureOut">
              <a:rPr lang="en-US" smtClean="0"/>
              <a:t>10/20/23</a:t>
            </a:fld>
            <a:endParaRPr lang="en-US" dirty="0"/>
          </a:p>
        </p:txBody>
      </p:sp>
      <p:sp>
        <p:nvSpPr>
          <p:cNvPr id="5" name="Footer Placeholder 4">
            <a:extLst>
              <a:ext uri="{FF2B5EF4-FFF2-40B4-BE49-F238E27FC236}">
                <a16:creationId xmlns:a16="http://schemas.microsoft.com/office/drawing/2014/main" id="{A1727FB0-D95A-D543-8E29-6E5F22B491A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89C4404-F49D-9F48-A10B-1F60870B4450}"/>
              </a:ext>
            </a:extLst>
          </p:cNvPr>
          <p:cNvSpPr>
            <a:spLocks noGrp="1"/>
          </p:cNvSpPr>
          <p:nvPr>
            <p:ph type="sldNum" sz="quarter" idx="12"/>
          </p:nvPr>
        </p:nvSpPr>
        <p:spPr>
          <a:xfrm>
            <a:off x="4817335" y="6141085"/>
            <a:ext cx="813816" cy="365125"/>
          </a:xfrm>
        </p:spPr>
        <p:txBody>
          <a:bodyPr/>
          <a:lstStyle/>
          <a:p>
            <a:fld id="{49ABCAEC-7D34-E549-A96E-FCEDAADBE4B0}" type="slidenum">
              <a:rPr lang="en-US" smtClean="0"/>
              <a:t>‹#›</a:t>
            </a:fld>
            <a:endParaRPr lang="en-US" dirty="0"/>
          </a:p>
        </p:txBody>
      </p:sp>
      <p:cxnSp>
        <p:nvCxnSpPr>
          <p:cNvPr id="7" name="Straight Connector 6">
            <a:extLst>
              <a:ext uri="{FF2B5EF4-FFF2-40B4-BE49-F238E27FC236}">
                <a16:creationId xmlns:a16="http://schemas.microsoft.com/office/drawing/2014/main" id="{2D6A1FD1-D82F-3141-8687-8D7C0631C215}"/>
              </a:ext>
            </a:extLst>
          </p:cNvPr>
          <p:cNvCxnSpPr>
            <a:cxnSpLocks/>
          </p:cNvCxnSpPr>
          <p:nvPr/>
        </p:nvCxnSpPr>
        <p:spPr>
          <a:xfrm>
            <a:off x="565150" y="6087110"/>
            <a:ext cx="506600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517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442ECFEB-12CF-4C4F-BC8A-5816C27CA565}"/>
              </a:ext>
            </a:extLst>
          </p:cNvPr>
          <p:cNvGrpSpPr/>
          <p:nvPr/>
        </p:nvGrpSpPr>
        <p:grpSpPr>
          <a:xfrm>
            <a:off x="10290315" y="0"/>
            <a:ext cx="1901686" cy="6858000"/>
            <a:chOff x="10290315" y="0"/>
            <a:chExt cx="1901686" cy="6858000"/>
          </a:xfrm>
        </p:grpSpPr>
        <p:sp>
          <p:nvSpPr>
            <p:cNvPr id="18" name="Oval 17">
              <a:extLst>
                <a:ext uri="{FF2B5EF4-FFF2-40B4-BE49-F238E27FC236}">
                  <a16:creationId xmlns:a16="http://schemas.microsoft.com/office/drawing/2014/main" id="{626C9482-2804-144B-88B2-0AF191BD757D}"/>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a:extLst>
                <a:ext uri="{FF2B5EF4-FFF2-40B4-BE49-F238E27FC236}">
                  <a16:creationId xmlns:a16="http://schemas.microsoft.com/office/drawing/2014/main" id="{71363F79-96BD-9240-86E2-DF26C9C2437D}"/>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153F0BF1-DA57-1D49-82F0-802F4D385A85}"/>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8CD42A1B-A03A-C946-8A2A-CE437EA433FD}"/>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5591FE00-3AAF-9B4B-8107-E94D50828227}"/>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149E92E9-89A7-4842-B271-411C7DF75D2D}"/>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a:extLst>
                <a:ext uri="{FF2B5EF4-FFF2-40B4-BE49-F238E27FC236}">
                  <a16:creationId xmlns:a16="http://schemas.microsoft.com/office/drawing/2014/main" id="{4DC29C99-0841-9F46-AB1A-E9751DFE4487}"/>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EE0AB684-BDA8-014B-8DCC-125F8B8DCEE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2540E05-0F5F-6243-AD57-66BFC33ADBAC}"/>
              </a:ext>
            </a:extLst>
          </p:cNvPr>
          <p:cNvSpPr>
            <a:spLocks noGrp="1"/>
          </p:cNvSpPr>
          <p:nvPr>
            <p:ph sz="half" idx="1"/>
          </p:nvPr>
        </p:nvSpPr>
        <p:spPr>
          <a:xfrm>
            <a:off x="562851" y="2365755"/>
            <a:ext cx="5239512" cy="33954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170B3A4-11FE-D94C-9B93-255E36231064}"/>
              </a:ext>
            </a:extLst>
          </p:cNvPr>
          <p:cNvSpPr>
            <a:spLocks noGrp="1"/>
          </p:cNvSpPr>
          <p:nvPr>
            <p:ph sz="half" idx="2"/>
          </p:nvPr>
        </p:nvSpPr>
        <p:spPr>
          <a:xfrm>
            <a:off x="6389638" y="2365755"/>
            <a:ext cx="5239512" cy="33954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D67BEEAF-F881-6E48-84AF-E5CEEF1C7167}"/>
              </a:ext>
            </a:extLst>
          </p:cNvPr>
          <p:cNvSpPr>
            <a:spLocks noGrp="1"/>
          </p:cNvSpPr>
          <p:nvPr>
            <p:ph type="dt" sz="half" idx="10"/>
          </p:nvPr>
        </p:nvSpPr>
        <p:spPr/>
        <p:txBody>
          <a:bodyPr/>
          <a:lstStyle/>
          <a:p>
            <a:fld id="{A5B0A250-5CC0-1746-B209-08E8B0DAE6AF}" type="datetimeFigureOut">
              <a:rPr lang="en-US" smtClean="0"/>
              <a:t>10/20/23</a:t>
            </a:fld>
            <a:endParaRPr lang="en-US" dirty="0"/>
          </a:p>
        </p:txBody>
      </p:sp>
      <p:sp>
        <p:nvSpPr>
          <p:cNvPr id="6" name="Footer Placeholder 5">
            <a:extLst>
              <a:ext uri="{FF2B5EF4-FFF2-40B4-BE49-F238E27FC236}">
                <a16:creationId xmlns:a16="http://schemas.microsoft.com/office/drawing/2014/main" id="{9C472753-1CC3-9244-9AF0-6927018A64F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4DD55D0-FCC7-AC42-9810-9B49E3348958}"/>
              </a:ext>
            </a:extLst>
          </p:cNvPr>
          <p:cNvSpPr>
            <a:spLocks noGrp="1"/>
          </p:cNvSpPr>
          <p:nvPr>
            <p:ph type="sldNum" sz="quarter" idx="12"/>
          </p:nvPr>
        </p:nvSpPr>
        <p:spPr/>
        <p:txBody>
          <a:bodyPr/>
          <a:lstStyle/>
          <a:p>
            <a:fld id="{49ABCAEC-7D34-E549-A96E-FCEDAADBE4B0}" type="slidenum">
              <a:rPr lang="en-US" smtClean="0"/>
              <a:t>‹#›</a:t>
            </a:fld>
            <a:endParaRPr lang="en-US" dirty="0"/>
          </a:p>
        </p:txBody>
      </p:sp>
      <p:cxnSp>
        <p:nvCxnSpPr>
          <p:cNvPr id="8" name="Straight Connector 7">
            <a:extLst>
              <a:ext uri="{FF2B5EF4-FFF2-40B4-BE49-F238E27FC236}">
                <a16:creationId xmlns:a16="http://schemas.microsoft.com/office/drawing/2014/main" id="{5FC736C3-88FB-244C-83B8-B2856998D221}"/>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0497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7D16A9C-7411-5242-A59C-816B8907E3BE}"/>
              </a:ext>
            </a:extLst>
          </p:cNvPr>
          <p:cNvGrpSpPr/>
          <p:nvPr/>
        </p:nvGrpSpPr>
        <p:grpSpPr>
          <a:xfrm>
            <a:off x="10290315" y="0"/>
            <a:ext cx="1901686" cy="6858000"/>
            <a:chOff x="10290315" y="0"/>
            <a:chExt cx="1901686" cy="6858000"/>
          </a:xfrm>
        </p:grpSpPr>
        <p:sp>
          <p:nvSpPr>
            <p:cNvPr id="20" name="Oval 19">
              <a:extLst>
                <a:ext uri="{FF2B5EF4-FFF2-40B4-BE49-F238E27FC236}">
                  <a16:creationId xmlns:a16="http://schemas.microsoft.com/office/drawing/2014/main" id="{A997260B-7D44-7049-B605-7FD6E6CE5612}"/>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a:extLst>
                <a:ext uri="{FF2B5EF4-FFF2-40B4-BE49-F238E27FC236}">
                  <a16:creationId xmlns:a16="http://schemas.microsoft.com/office/drawing/2014/main" id="{5D6AF601-77C3-D74A-B1E5-7F33703A6927}"/>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4DFCA921-0F9E-2E41-A285-75409E25501A}"/>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120B9E03-438B-FC42-9DA1-835D5BC3FE88}"/>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a:extLst>
                <a:ext uri="{FF2B5EF4-FFF2-40B4-BE49-F238E27FC236}">
                  <a16:creationId xmlns:a16="http://schemas.microsoft.com/office/drawing/2014/main" id="{4D670E1F-61CD-8940-A898-6D5092A78BB9}"/>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080C64CF-0C6A-3449-9709-AE038C4A7995}"/>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a:extLst>
                <a:ext uri="{FF2B5EF4-FFF2-40B4-BE49-F238E27FC236}">
                  <a16:creationId xmlns:a16="http://schemas.microsoft.com/office/drawing/2014/main" id="{FEC46D5B-957F-A24C-8E36-CC71F660EC8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9058182F-7B5E-FD42-AFC6-A3848D8332AC}"/>
              </a:ext>
            </a:extLst>
          </p:cNvPr>
          <p:cNvSpPr>
            <a:spLocks noGrp="1"/>
          </p:cNvSpPr>
          <p:nvPr>
            <p:ph type="title"/>
          </p:nvPr>
        </p:nvSpPr>
        <p:spPr>
          <a:xfrm>
            <a:off x="566928" y="768096"/>
            <a:ext cx="7333488" cy="1271016"/>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FD9E4DE-75C0-C841-A68D-9D7BBAD76C5E}"/>
              </a:ext>
            </a:extLst>
          </p:cNvPr>
          <p:cNvSpPr>
            <a:spLocks noGrp="1"/>
          </p:cNvSpPr>
          <p:nvPr>
            <p:ph type="body" idx="1"/>
          </p:nvPr>
        </p:nvSpPr>
        <p:spPr>
          <a:xfrm>
            <a:off x="562149" y="2365756"/>
            <a:ext cx="52395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B5C87F7-356E-9E43-97A0-D972B22853DA}"/>
              </a:ext>
            </a:extLst>
          </p:cNvPr>
          <p:cNvSpPr>
            <a:spLocks noGrp="1"/>
          </p:cNvSpPr>
          <p:nvPr>
            <p:ph sz="half" idx="2"/>
          </p:nvPr>
        </p:nvSpPr>
        <p:spPr>
          <a:xfrm>
            <a:off x="562149" y="3189668"/>
            <a:ext cx="5239512" cy="2571557"/>
          </a:xfrm>
        </p:spPr>
        <p:txBody>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0DAB4C28-30CB-CC4E-A25E-F4FEFA49BCA5}"/>
              </a:ext>
            </a:extLst>
          </p:cNvPr>
          <p:cNvSpPr>
            <a:spLocks noGrp="1"/>
          </p:cNvSpPr>
          <p:nvPr>
            <p:ph type="body" sz="quarter" idx="3"/>
          </p:nvPr>
        </p:nvSpPr>
        <p:spPr>
          <a:xfrm>
            <a:off x="6383066" y="2365756"/>
            <a:ext cx="52395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E9ED0191-963B-1E4C-BEC5-9B42E39514A3}"/>
              </a:ext>
            </a:extLst>
          </p:cNvPr>
          <p:cNvSpPr>
            <a:spLocks noGrp="1"/>
          </p:cNvSpPr>
          <p:nvPr>
            <p:ph sz="quarter" idx="4"/>
          </p:nvPr>
        </p:nvSpPr>
        <p:spPr>
          <a:xfrm>
            <a:off x="6383066" y="3189668"/>
            <a:ext cx="5239512" cy="2571557"/>
          </a:xfrm>
        </p:spPr>
        <p:txBody>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7F0E0BED-3EB7-BB4A-A556-FA967FB0115F}"/>
              </a:ext>
            </a:extLst>
          </p:cNvPr>
          <p:cNvSpPr>
            <a:spLocks noGrp="1"/>
          </p:cNvSpPr>
          <p:nvPr>
            <p:ph type="dt" sz="half" idx="10"/>
          </p:nvPr>
        </p:nvSpPr>
        <p:spPr/>
        <p:txBody>
          <a:bodyPr/>
          <a:lstStyle/>
          <a:p>
            <a:fld id="{A5B0A250-5CC0-1746-B209-08E8B0DAE6AF}" type="datetimeFigureOut">
              <a:rPr lang="en-US" smtClean="0"/>
              <a:t>10/20/23</a:t>
            </a:fld>
            <a:endParaRPr lang="en-US" dirty="0"/>
          </a:p>
        </p:txBody>
      </p:sp>
      <p:sp>
        <p:nvSpPr>
          <p:cNvPr id="8" name="Footer Placeholder 7">
            <a:extLst>
              <a:ext uri="{FF2B5EF4-FFF2-40B4-BE49-F238E27FC236}">
                <a16:creationId xmlns:a16="http://schemas.microsoft.com/office/drawing/2014/main" id="{B6A2466A-4D90-174C-B382-AC4674D7215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6EADE49-8082-214B-9742-5EE8DA2E9FFE}"/>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10" name="Straight Connector 9">
            <a:extLst>
              <a:ext uri="{FF2B5EF4-FFF2-40B4-BE49-F238E27FC236}">
                <a16:creationId xmlns:a16="http://schemas.microsoft.com/office/drawing/2014/main" id="{75E39200-18D5-014B-BAB8-FF5D0BA15E0C}"/>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7130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D7DF52F6-A06E-0343-95B8-DAAC38DB4B8C}"/>
              </a:ext>
            </a:extLst>
          </p:cNvPr>
          <p:cNvGrpSpPr/>
          <p:nvPr/>
        </p:nvGrpSpPr>
        <p:grpSpPr>
          <a:xfrm>
            <a:off x="10290315" y="0"/>
            <a:ext cx="1901686" cy="6858000"/>
            <a:chOff x="10290315" y="0"/>
            <a:chExt cx="1901686" cy="6858000"/>
          </a:xfrm>
        </p:grpSpPr>
        <p:sp>
          <p:nvSpPr>
            <p:cNvPr id="16" name="Oval 15">
              <a:extLst>
                <a:ext uri="{FF2B5EF4-FFF2-40B4-BE49-F238E27FC236}">
                  <a16:creationId xmlns:a16="http://schemas.microsoft.com/office/drawing/2014/main" id="{67092C52-7052-0749-9DA0-9374DBF495AE}"/>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a:extLst>
                <a:ext uri="{FF2B5EF4-FFF2-40B4-BE49-F238E27FC236}">
                  <a16:creationId xmlns:a16="http://schemas.microsoft.com/office/drawing/2014/main" id="{C64E1C2F-81E1-C44D-859C-946596C950F2}"/>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17">
              <a:extLst>
                <a:ext uri="{FF2B5EF4-FFF2-40B4-BE49-F238E27FC236}">
                  <a16:creationId xmlns:a16="http://schemas.microsoft.com/office/drawing/2014/main" id="{53626485-4263-0A44-9561-E278A7056C33}"/>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7D45AAB5-3CCC-DE4A-A962-3702911B55CC}"/>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8CAFB16F-8EDE-D44F-A51E-34EDC41E7404}"/>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DCD51329-732C-BB4C-98E5-715BAF9F8853}"/>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192B5D44-BC55-AF4C-984D-C8231B22F80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DFA1E9E2-564E-7049-A22F-BB5B876BABB5}"/>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B6359D05-C08D-7747-B2FC-3F62B3357315}"/>
              </a:ext>
            </a:extLst>
          </p:cNvPr>
          <p:cNvSpPr>
            <a:spLocks noGrp="1"/>
          </p:cNvSpPr>
          <p:nvPr>
            <p:ph type="dt" sz="half" idx="10"/>
          </p:nvPr>
        </p:nvSpPr>
        <p:spPr/>
        <p:txBody>
          <a:bodyPr/>
          <a:lstStyle/>
          <a:p>
            <a:fld id="{A5B0A250-5CC0-1746-B209-08E8B0DAE6AF}" type="datetimeFigureOut">
              <a:rPr lang="en-US" smtClean="0"/>
              <a:t>10/20/23</a:t>
            </a:fld>
            <a:endParaRPr lang="en-US" dirty="0"/>
          </a:p>
        </p:txBody>
      </p:sp>
      <p:sp>
        <p:nvSpPr>
          <p:cNvPr id="4" name="Footer Placeholder 3">
            <a:extLst>
              <a:ext uri="{FF2B5EF4-FFF2-40B4-BE49-F238E27FC236}">
                <a16:creationId xmlns:a16="http://schemas.microsoft.com/office/drawing/2014/main" id="{8E2FF615-BB08-A844-B689-BAA7C50407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63A67D-F96F-4849-8C83-49CC3A6539BB}"/>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6" name="Straight Connector 5">
            <a:extLst>
              <a:ext uri="{FF2B5EF4-FFF2-40B4-BE49-F238E27FC236}">
                <a16:creationId xmlns:a16="http://schemas.microsoft.com/office/drawing/2014/main" id="{1DCFAAB9-2B6B-8D4C-A748-433E2C393EA6}"/>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9155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798BCA70-D63D-40F6-B9B3-4E49B96E27FB}"/>
              </a:ext>
            </a:extLst>
          </p:cNvPr>
          <p:cNvSpPr>
            <a:spLocks noGrp="1"/>
          </p:cNvSpPr>
          <p:nvPr>
            <p:ph type="dt" sz="half" idx="10"/>
          </p:nvPr>
        </p:nvSpPr>
        <p:spPr/>
        <p:txBody>
          <a:bodyPr/>
          <a:lstStyle/>
          <a:p>
            <a:fld id="{A5B0A250-5CC0-1746-B209-08E8B0DAE6AF}" type="datetimeFigureOut">
              <a:rPr lang="en-US" smtClean="0"/>
              <a:pPr/>
              <a:t>10/20/23</a:t>
            </a:fld>
            <a:endParaRPr lang="en-US" dirty="0"/>
          </a:p>
        </p:txBody>
      </p:sp>
      <p:sp>
        <p:nvSpPr>
          <p:cNvPr id="6" name="Footer Placeholder 5">
            <a:extLst>
              <a:ext uri="{FF2B5EF4-FFF2-40B4-BE49-F238E27FC236}">
                <a16:creationId xmlns:a16="http://schemas.microsoft.com/office/drawing/2014/main" id="{72F12559-BD91-4904-A24A-0CF0A2324A0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B658BB7-74A5-4A6F-A0FF-021E68F02BFF}"/>
              </a:ext>
            </a:extLst>
          </p:cNvPr>
          <p:cNvSpPr>
            <a:spLocks noGrp="1"/>
          </p:cNvSpPr>
          <p:nvPr>
            <p:ph type="sldNum" sz="quarter" idx="12"/>
          </p:nvPr>
        </p:nvSpPr>
        <p:spPr/>
        <p:txBody>
          <a:bodyPr/>
          <a:lstStyle/>
          <a:p>
            <a:fld id="{49ABCAEC-7D34-E549-A96E-FCEDAADBE4B0}" type="slidenum">
              <a:rPr lang="en-US" smtClean="0"/>
              <a:pPr/>
              <a:t>‹#›</a:t>
            </a:fld>
            <a:endParaRPr lang="en-US" dirty="0"/>
          </a:p>
        </p:txBody>
      </p:sp>
    </p:spTree>
    <p:extLst>
      <p:ext uri="{BB962C8B-B14F-4D97-AF65-F5344CB8AC3E}">
        <p14:creationId xmlns:p14="http://schemas.microsoft.com/office/powerpoint/2010/main" val="3091269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D0914A35-7AAF-4B42-9C68-47A633EFD9D0}"/>
              </a:ext>
            </a:extLst>
          </p:cNvPr>
          <p:cNvGrpSpPr/>
          <p:nvPr/>
        </p:nvGrpSpPr>
        <p:grpSpPr>
          <a:xfrm>
            <a:off x="10290315" y="0"/>
            <a:ext cx="1901686" cy="6858000"/>
            <a:chOff x="10290315" y="0"/>
            <a:chExt cx="1901686" cy="6858000"/>
          </a:xfrm>
        </p:grpSpPr>
        <p:sp>
          <p:nvSpPr>
            <p:cNvPr id="18" name="Freeform 17">
              <a:extLst>
                <a:ext uri="{FF2B5EF4-FFF2-40B4-BE49-F238E27FC236}">
                  <a16:creationId xmlns:a16="http://schemas.microsoft.com/office/drawing/2014/main" id="{DABCED79-0E70-FB4D-ABF2-D859BF5556E4}"/>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8364885D-A3A4-5144-AB4E-7624F27287E6}"/>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D22073D5-CC72-0549-BD26-F7AF9851BE45}"/>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1827A049-C9FD-554E-9B01-F151B0D9E86B}"/>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76832559-4D18-8744-AB91-9FCFAB732477}"/>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BF97A623-E5DC-1B44-B687-8643B9F0D741}"/>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3637BBE1-2C82-4E45-B5C5-35E07B05EA4E}"/>
              </a:ext>
            </a:extLst>
          </p:cNvPr>
          <p:cNvSpPr>
            <a:spLocks noGrp="1"/>
          </p:cNvSpPr>
          <p:nvPr>
            <p:ph type="title"/>
          </p:nvPr>
        </p:nvSpPr>
        <p:spPr>
          <a:xfrm>
            <a:off x="565151" y="764973"/>
            <a:ext cx="3609982" cy="1395043"/>
          </a:xfrm>
        </p:spPr>
        <p:txBody>
          <a:bodyPr anchor="t"/>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54201F2E-A734-364B-8A7D-990D6B8893D0}"/>
              </a:ext>
            </a:extLst>
          </p:cNvPr>
          <p:cNvSpPr>
            <a:spLocks noGrp="1"/>
          </p:cNvSpPr>
          <p:nvPr>
            <p:ph idx="1"/>
          </p:nvPr>
        </p:nvSpPr>
        <p:spPr>
          <a:xfrm>
            <a:off x="5104832" y="770890"/>
            <a:ext cx="6112517" cy="4800570"/>
          </a:xfrm>
        </p:spPr>
        <p:txBody>
          <a:bodyPr/>
          <a:lstStyle>
            <a:lvl1pPr>
              <a:defRPr sz="2800"/>
            </a:lvl1pPr>
            <a:lvl2pPr>
              <a:defRPr sz="24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D57CBAD9-5515-1748-8E77-F48160F4ED1C}"/>
              </a:ext>
            </a:extLst>
          </p:cNvPr>
          <p:cNvSpPr>
            <a:spLocks noGrp="1"/>
          </p:cNvSpPr>
          <p:nvPr>
            <p:ph type="body" sz="half" idx="2"/>
          </p:nvPr>
        </p:nvSpPr>
        <p:spPr>
          <a:xfrm>
            <a:off x="565150" y="2160016"/>
            <a:ext cx="3609983" cy="37089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A6C22B-80D4-AA42-9999-401E37B469C0}"/>
              </a:ext>
            </a:extLst>
          </p:cNvPr>
          <p:cNvSpPr>
            <a:spLocks noGrp="1"/>
          </p:cNvSpPr>
          <p:nvPr>
            <p:ph type="dt" sz="half" idx="10"/>
          </p:nvPr>
        </p:nvSpPr>
        <p:spPr/>
        <p:txBody>
          <a:bodyPr/>
          <a:lstStyle/>
          <a:p>
            <a:fld id="{A5B0A250-5CC0-1746-B209-08E8B0DAE6AF}" type="datetimeFigureOut">
              <a:rPr lang="en-US" smtClean="0"/>
              <a:t>10/20/23</a:t>
            </a:fld>
            <a:endParaRPr lang="en-US" dirty="0"/>
          </a:p>
        </p:txBody>
      </p:sp>
      <p:sp>
        <p:nvSpPr>
          <p:cNvPr id="6" name="Footer Placeholder 5">
            <a:extLst>
              <a:ext uri="{FF2B5EF4-FFF2-40B4-BE49-F238E27FC236}">
                <a16:creationId xmlns:a16="http://schemas.microsoft.com/office/drawing/2014/main" id="{03055DE4-33E8-7F4B-9334-95EA60845C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470FA5-21EE-D742-8F01-C1BAE0FDB064}"/>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8" name="Straight Connector 7">
            <a:extLst>
              <a:ext uri="{FF2B5EF4-FFF2-40B4-BE49-F238E27FC236}">
                <a16:creationId xmlns:a16="http://schemas.microsoft.com/office/drawing/2014/main" id="{BEF966AA-D7DF-F84D-80D4-E216A641B005}"/>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9616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210D391A-F01E-4947-8A01-95438AA0B323}"/>
              </a:ext>
            </a:extLst>
          </p:cNvPr>
          <p:cNvGrpSpPr/>
          <p:nvPr/>
        </p:nvGrpSpPr>
        <p:grpSpPr>
          <a:xfrm>
            <a:off x="10290315" y="0"/>
            <a:ext cx="1901686" cy="6858000"/>
            <a:chOff x="10290315" y="0"/>
            <a:chExt cx="1901686" cy="6858000"/>
          </a:xfrm>
        </p:grpSpPr>
        <p:sp>
          <p:nvSpPr>
            <p:cNvPr id="17" name="Oval 16">
              <a:extLst>
                <a:ext uri="{FF2B5EF4-FFF2-40B4-BE49-F238E27FC236}">
                  <a16:creationId xmlns:a16="http://schemas.microsoft.com/office/drawing/2014/main" id="{7D499306-B4E0-064D-8F6C-96E9C4BD04DA}"/>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a:extLst>
                <a:ext uri="{FF2B5EF4-FFF2-40B4-BE49-F238E27FC236}">
                  <a16:creationId xmlns:a16="http://schemas.microsoft.com/office/drawing/2014/main" id="{AF3D0241-0A21-8047-8CE3-B3FDD5FDF719}"/>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13083F97-6891-0447-957C-AB0834B826D2}"/>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2EF7D75-E7C1-5147-A03B-3EC641CF3B08}"/>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A6D7CA94-94B4-C140-8C68-01C0ADFA1C71}"/>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211CD629-C318-A848-BDDE-BBA9465EBF9D}"/>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2A5AC1F8-1370-E946-977E-E4CFC6947BA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64CEE63B-B967-0A48-9623-2203767609F4}"/>
              </a:ext>
            </a:extLst>
          </p:cNvPr>
          <p:cNvSpPr>
            <a:spLocks noGrp="1"/>
          </p:cNvSpPr>
          <p:nvPr>
            <p:ph type="title"/>
          </p:nvPr>
        </p:nvSpPr>
        <p:spPr>
          <a:xfrm>
            <a:off x="565150" y="770889"/>
            <a:ext cx="3609983" cy="1389127"/>
          </a:xfrm>
        </p:spPr>
        <p:txBody>
          <a:bodyPr anchor="t"/>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9211F680-28C8-FA44-9CD5-20709DA02EA0}"/>
              </a:ext>
            </a:extLst>
          </p:cNvPr>
          <p:cNvSpPr>
            <a:spLocks noGrp="1"/>
          </p:cNvSpPr>
          <p:nvPr>
            <p:ph type="pic" idx="1"/>
          </p:nvPr>
        </p:nvSpPr>
        <p:spPr>
          <a:xfrm>
            <a:off x="5223838" y="890816"/>
            <a:ext cx="6060136" cy="4870411"/>
          </a:xfrm>
          <a:solidFill>
            <a:schemeClr val="bg2"/>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BD507CD-197E-BB4C-83A6-DA3FC97A22C2}"/>
              </a:ext>
            </a:extLst>
          </p:cNvPr>
          <p:cNvSpPr>
            <a:spLocks noGrp="1"/>
          </p:cNvSpPr>
          <p:nvPr>
            <p:ph type="body" sz="half" idx="2"/>
          </p:nvPr>
        </p:nvSpPr>
        <p:spPr>
          <a:xfrm>
            <a:off x="565150" y="2160016"/>
            <a:ext cx="3609983" cy="36012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59E00AC-DF6C-D548-8A06-D6269BDB0A41}"/>
              </a:ext>
            </a:extLst>
          </p:cNvPr>
          <p:cNvSpPr>
            <a:spLocks noGrp="1"/>
          </p:cNvSpPr>
          <p:nvPr>
            <p:ph type="dt" sz="half" idx="10"/>
          </p:nvPr>
        </p:nvSpPr>
        <p:spPr/>
        <p:txBody>
          <a:bodyPr/>
          <a:lstStyle/>
          <a:p>
            <a:fld id="{A5B0A250-5CC0-1746-B209-08E8B0DAE6AF}" type="datetimeFigureOut">
              <a:rPr lang="en-US" smtClean="0"/>
              <a:t>10/20/23</a:t>
            </a:fld>
            <a:endParaRPr lang="en-US" dirty="0"/>
          </a:p>
        </p:txBody>
      </p:sp>
      <p:sp>
        <p:nvSpPr>
          <p:cNvPr id="6" name="Footer Placeholder 5">
            <a:extLst>
              <a:ext uri="{FF2B5EF4-FFF2-40B4-BE49-F238E27FC236}">
                <a16:creationId xmlns:a16="http://schemas.microsoft.com/office/drawing/2014/main" id="{F8ED113B-57D4-9A4F-BFE0-2A3963B425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0D9954-FA18-8948-AA52-21CED059476D}"/>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8" name="Straight Connector 7">
            <a:extLst>
              <a:ext uri="{FF2B5EF4-FFF2-40B4-BE49-F238E27FC236}">
                <a16:creationId xmlns:a16="http://schemas.microsoft.com/office/drawing/2014/main" id="{5E3EB25D-2379-5040-B990-1C99B0B7D931}"/>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120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0D98E2-86CE-4D4F-9F8F-17C83D19A271}"/>
              </a:ext>
            </a:extLst>
          </p:cNvPr>
          <p:cNvSpPr>
            <a:spLocks noGrp="1"/>
          </p:cNvSpPr>
          <p:nvPr>
            <p:ph type="title"/>
          </p:nvPr>
        </p:nvSpPr>
        <p:spPr>
          <a:xfrm>
            <a:off x="565150" y="770890"/>
            <a:ext cx="7335835" cy="1268984"/>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8804B4F2-48A4-A140-B59B-7A2ED9FD4653}"/>
              </a:ext>
            </a:extLst>
          </p:cNvPr>
          <p:cNvSpPr>
            <a:spLocks noGrp="1"/>
          </p:cNvSpPr>
          <p:nvPr>
            <p:ph type="body" idx="1"/>
          </p:nvPr>
        </p:nvSpPr>
        <p:spPr>
          <a:xfrm>
            <a:off x="565150" y="2160016"/>
            <a:ext cx="7335835" cy="36012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FCF4A7E-D5FF-BF48-8E01-8F46150ABFD5}"/>
              </a:ext>
            </a:extLst>
          </p:cNvPr>
          <p:cNvSpPr>
            <a:spLocks noGrp="1"/>
          </p:cNvSpPr>
          <p:nvPr>
            <p:ph type="dt" sz="half" idx="2"/>
          </p:nvPr>
        </p:nvSpPr>
        <p:spPr>
          <a:xfrm>
            <a:off x="566928" y="457200"/>
            <a:ext cx="3608205" cy="365125"/>
          </a:xfrm>
          <a:prstGeom prst="rect">
            <a:avLst/>
          </a:prstGeom>
        </p:spPr>
        <p:txBody>
          <a:bodyPr vert="horz" lIns="91440" tIns="45720" rIns="91440" bIns="45720" rtlCol="0" anchor="ctr"/>
          <a:lstStyle>
            <a:lvl1pPr algn="l">
              <a:defRPr sz="1050" b="0" i="0">
                <a:solidFill>
                  <a:schemeClr val="tx1">
                    <a:tint val="75000"/>
                  </a:schemeClr>
                </a:solidFill>
                <a:latin typeface="+mn-lt"/>
              </a:defRPr>
            </a:lvl1pPr>
          </a:lstStyle>
          <a:p>
            <a:fld id="{A5B0A250-5CC0-1746-B209-08E8B0DAE6AF}" type="datetimeFigureOut">
              <a:rPr lang="en-US" smtClean="0"/>
              <a:pPr/>
              <a:t>10/20/23</a:t>
            </a:fld>
            <a:endParaRPr lang="en-US" dirty="0"/>
          </a:p>
        </p:txBody>
      </p:sp>
      <p:sp>
        <p:nvSpPr>
          <p:cNvPr id="5" name="Footer Placeholder 4">
            <a:extLst>
              <a:ext uri="{FF2B5EF4-FFF2-40B4-BE49-F238E27FC236}">
                <a16:creationId xmlns:a16="http://schemas.microsoft.com/office/drawing/2014/main" id="{CA131757-5039-BF46-B47A-50DA8FFBC078}"/>
              </a:ext>
            </a:extLst>
          </p:cNvPr>
          <p:cNvSpPr>
            <a:spLocks noGrp="1"/>
          </p:cNvSpPr>
          <p:nvPr>
            <p:ph type="ftr" sz="quarter" idx="3"/>
          </p:nvPr>
        </p:nvSpPr>
        <p:spPr>
          <a:xfrm>
            <a:off x="565150" y="6141085"/>
            <a:ext cx="3608205" cy="365125"/>
          </a:xfrm>
          <a:prstGeom prst="rect">
            <a:avLst/>
          </a:prstGeom>
        </p:spPr>
        <p:txBody>
          <a:bodyPr vert="horz" lIns="91440" tIns="45720" rIns="91440" bIns="45720" rtlCol="0" anchor="ctr"/>
          <a:lstStyle>
            <a:lvl1pPr algn="l">
              <a:defRPr sz="1050" b="0" i="0">
                <a:solidFill>
                  <a:schemeClr val="tx1">
                    <a:tint val="75000"/>
                  </a:schemeClr>
                </a:solidFill>
                <a:latin typeface="+mn-lt"/>
              </a:defRPr>
            </a:lvl1pPr>
          </a:lstStyle>
          <a:p>
            <a:endParaRPr lang="en-US" dirty="0"/>
          </a:p>
        </p:txBody>
      </p:sp>
      <p:sp>
        <p:nvSpPr>
          <p:cNvPr id="6" name="Slide Number Placeholder 5">
            <a:extLst>
              <a:ext uri="{FF2B5EF4-FFF2-40B4-BE49-F238E27FC236}">
                <a16:creationId xmlns:a16="http://schemas.microsoft.com/office/drawing/2014/main" id="{AA83FD16-4337-B940-905E-D20A26FD483A}"/>
              </a:ext>
            </a:extLst>
          </p:cNvPr>
          <p:cNvSpPr>
            <a:spLocks noGrp="1"/>
          </p:cNvSpPr>
          <p:nvPr>
            <p:ph type="sldNum" sz="quarter" idx="4"/>
          </p:nvPr>
        </p:nvSpPr>
        <p:spPr>
          <a:xfrm>
            <a:off x="10809678" y="6141085"/>
            <a:ext cx="813816" cy="365125"/>
          </a:xfrm>
          <a:prstGeom prst="rect">
            <a:avLst/>
          </a:prstGeom>
        </p:spPr>
        <p:txBody>
          <a:bodyPr vert="horz" lIns="91440" tIns="45720" rIns="91440" bIns="45720" rtlCol="0" anchor="ctr"/>
          <a:lstStyle>
            <a:lvl1pPr algn="r">
              <a:defRPr sz="1050" b="0" i="0">
                <a:solidFill>
                  <a:schemeClr val="tx1">
                    <a:tint val="75000"/>
                  </a:schemeClr>
                </a:solidFill>
                <a:latin typeface="+mn-lt"/>
              </a:defRPr>
            </a:lvl1pPr>
          </a:lstStyle>
          <a:p>
            <a:fld id="{49ABCAEC-7D34-E549-A96E-FCEDAADBE4B0}" type="slidenum">
              <a:rPr lang="en-US" smtClean="0"/>
              <a:pPr/>
              <a:t>‹#›</a:t>
            </a:fld>
            <a:endParaRPr lang="en-US" dirty="0"/>
          </a:p>
        </p:txBody>
      </p:sp>
    </p:spTree>
    <p:extLst>
      <p:ext uri="{BB962C8B-B14F-4D97-AF65-F5344CB8AC3E}">
        <p14:creationId xmlns:p14="http://schemas.microsoft.com/office/powerpoint/2010/main" val="32869798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6F2B51C-9578-EB41-A17E-FFF9D491AD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12" name="Oval 11">
              <a:extLst>
                <a:ext uri="{FF2B5EF4-FFF2-40B4-BE49-F238E27FC236}">
                  <a16:creationId xmlns:a16="http://schemas.microsoft.com/office/drawing/2014/main" id="{14E9CAEA-4CF4-D249-8127-CD2FA20187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85">
              <a:extLst>
                <a:ext uri="{FF2B5EF4-FFF2-40B4-BE49-F238E27FC236}">
                  <a16:creationId xmlns:a16="http://schemas.microsoft.com/office/drawing/2014/main" id="{E51EDD93-C3A3-DF47-BCFC-43B049E34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86">
              <a:extLst>
                <a:ext uri="{FF2B5EF4-FFF2-40B4-BE49-F238E27FC236}">
                  <a16:creationId xmlns:a16="http://schemas.microsoft.com/office/drawing/2014/main" id="{D574DB0D-896A-D649-89B1-33753E1D46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87">
              <a:extLst>
                <a:ext uri="{FF2B5EF4-FFF2-40B4-BE49-F238E27FC236}">
                  <a16:creationId xmlns:a16="http://schemas.microsoft.com/office/drawing/2014/main" id="{62256DD9-FEA3-4A40-80D1-B33F0FF158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88">
              <a:extLst>
                <a:ext uri="{FF2B5EF4-FFF2-40B4-BE49-F238E27FC236}">
                  <a16:creationId xmlns:a16="http://schemas.microsoft.com/office/drawing/2014/main" id="{534E9839-EAD7-3C49-8D10-E4BFE0820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89">
              <a:extLst>
                <a:ext uri="{FF2B5EF4-FFF2-40B4-BE49-F238E27FC236}">
                  <a16:creationId xmlns:a16="http://schemas.microsoft.com/office/drawing/2014/main" id="{DDFC3FA6-9BB5-A34E-9337-A2E9A1EED9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97">
              <a:extLst>
                <a:ext uri="{FF2B5EF4-FFF2-40B4-BE49-F238E27FC236}">
                  <a16:creationId xmlns:a16="http://schemas.microsoft.com/office/drawing/2014/main" id="{45000D9E-4AD7-5A4F-8E99-302F388C83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C8601ADA-2CDC-1ED5-F718-26D5B44A1F6E}"/>
              </a:ext>
            </a:extLst>
          </p:cNvPr>
          <p:cNvSpPr>
            <a:spLocks noGrp="1"/>
          </p:cNvSpPr>
          <p:nvPr>
            <p:ph type="ctrTitle"/>
          </p:nvPr>
        </p:nvSpPr>
        <p:spPr>
          <a:xfrm>
            <a:off x="4739751" y="768334"/>
            <a:ext cx="6479629" cy="2866405"/>
          </a:xfrm>
        </p:spPr>
        <p:txBody>
          <a:bodyPr>
            <a:normAutofit/>
          </a:bodyPr>
          <a:lstStyle/>
          <a:p>
            <a:r>
              <a:rPr lang="en-US" dirty="0"/>
              <a:t>Final Project NETW310</a:t>
            </a:r>
          </a:p>
        </p:txBody>
      </p:sp>
      <p:sp>
        <p:nvSpPr>
          <p:cNvPr id="3" name="Subtitle 2">
            <a:extLst>
              <a:ext uri="{FF2B5EF4-FFF2-40B4-BE49-F238E27FC236}">
                <a16:creationId xmlns:a16="http://schemas.microsoft.com/office/drawing/2014/main" id="{C9307D54-6C61-60CB-73FA-770C1A763FC7}"/>
              </a:ext>
            </a:extLst>
          </p:cNvPr>
          <p:cNvSpPr>
            <a:spLocks noGrp="1"/>
          </p:cNvSpPr>
          <p:nvPr>
            <p:ph type="subTitle" idx="1"/>
          </p:nvPr>
        </p:nvSpPr>
        <p:spPr>
          <a:xfrm>
            <a:off x="4739751" y="4283239"/>
            <a:ext cx="6479629" cy="1475177"/>
          </a:xfrm>
        </p:spPr>
        <p:txBody>
          <a:bodyPr>
            <a:normAutofit/>
          </a:bodyPr>
          <a:lstStyle/>
          <a:p>
            <a:r>
              <a:rPr lang="en-US" dirty="0"/>
              <a:t>Zachary </a:t>
            </a:r>
            <a:r>
              <a:rPr lang="en-US" dirty="0" err="1"/>
              <a:t>Clerge</a:t>
            </a:r>
            <a:endParaRPr lang="en-US" dirty="0"/>
          </a:p>
        </p:txBody>
      </p:sp>
      <p:pic>
        <p:nvPicPr>
          <p:cNvPr id="4" name="Picture 3">
            <a:extLst>
              <a:ext uri="{FF2B5EF4-FFF2-40B4-BE49-F238E27FC236}">
                <a16:creationId xmlns:a16="http://schemas.microsoft.com/office/drawing/2014/main" id="{BCE26FC6-0792-E0C8-6D5D-D0EC31C05178}"/>
              </a:ext>
            </a:extLst>
          </p:cNvPr>
          <p:cNvPicPr>
            <a:picLocks noChangeAspect="1"/>
          </p:cNvPicPr>
          <p:nvPr/>
        </p:nvPicPr>
        <p:blipFill rotWithShape="1">
          <a:blip r:embed="rId2"/>
          <a:srcRect l="29172" r="32794"/>
          <a:stretch/>
        </p:blipFill>
        <p:spPr>
          <a:xfrm>
            <a:off x="20" y="1"/>
            <a:ext cx="4173349" cy="6857999"/>
          </a:xfrm>
          <a:prstGeom prst="rect">
            <a:avLst/>
          </a:prstGeom>
        </p:spPr>
      </p:pic>
      <p:cxnSp>
        <p:nvCxnSpPr>
          <p:cNvPr id="20" name="Straight Connector 19">
            <a:extLst>
              <a:ext uri="{FF2B5EF4-FFF2-40B4-BE49-F238E27FC236}">
                <a16:creationId xmlns:a16="http://schemas.microsoft.com/office/drawing/2014/main" id="{EEA70831-9A8D-3B4D-8EA5-EE32F93E94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39752" y="6087110"/>
            <a:ext cx="688374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08784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323708" y="1007164"/>
            <a:ext cx="7201293" cy="685800"/>
          </a:xfrm>
          <a:prstGeom prst="rect">
            <a:avLst/>
          </a:prstGeom>
        </p:spPr>
        <p:txBody>
          <a:bodyPr lIns="91440" tIns="45720" rIns="91440" bIns="4572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5000"/>
              </a:lnSpc>
              <a:spcBef>
                <a:spcPts val="0"/>
              </a:spcBef>
              <a:buNone/>
            </a:pPr>
            <a:r>
              <a:rPr lang="en-US" sz="1600" dirty="0">
                <a:latin typeface="Calibri"/>
                <a:ea typeface="Calibri" panose="020F0502020204030204" pitchFamily="34" charset="0"/>
                <a:cs typeface="Times New Roman"/>
              </a:rPr>
              <a:t>This screenshot should show the power spectral densities of four-line codes: NRZ-Polar, NRZ-Unipolar, NRZ-Bipolar, and Manchester-Polar. </a:t>
            </a:r>
            <a:endParaRPr lang="en-US" sz="1600" dirty="0">
              <a:latin typeface="Calibri"/>
              <a:ea typeface="Calibri" panose="020F0502020204030204"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2323707" y="351844"/>
            <a:ext cx="35814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r>
              <a:rPr lang="en-US" sz="2800" dirty="0">
                <a:solidFill>
                  <a:schemeClr val="dk1"/>
                </a:solidFill>
              </a:rPr>
              <a:t>Line Codes</a:t>
            </a:r>
          </a:p>
        </p:txBody>
      </p:sp>
      <p:sp>
        <p:nvSpPr>
          <p:cNvPr id="6" name="TextBox 5">
            <a:extLst>
              <a:ext uri="{FF2B5EF4-FFF2-40B4-BE49-F238E27FC236}">
                <a16:creationId xmlns:a16="http://schemas.microsoft.com/office/drawing/2014/main" id="{5676497A-C8F1-488A-AFF5-DD8A704C0844}"/>
              </a:ext>
            </a:extLst>
          </p:cNvPr>
          <p:cNvSpPr txBox="1"/>
          <p:nvPr/>
        </p:nvSpPr>
        <p:spPr>
          <a:xfrm>
            <a:off x="2533454" y="1905000"/>
            <a:ext cx="184731" cy="2308324"/>
          </a:xfrm>
          <a:prstGeom prst="rect">
            <a:avLst/>
          </a:prstGeom>
          <a:no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9" name="TextBox 8">
            <a:extLst>
              <a:ext uri="{FF2B5EF4-FFF2-40B4-BE49-F238E27FC236}">
                <a16:creationId xmlns:a16="http://schemas.microsoft.com/office/drawing/2014/main" id="{F4CC2A37-9FA8-42F2-B902-A045428BD151}"/>
              </a:ext>
            </a:extLst>
          </p:cNvPr>
          <p:cNvSpPr txBox="1"/>
          <p:nvPr/>
        </p:nvSpPr>
        <p:spPr>
          <a:xfrm>
            <a:off x="2323708" y="1981201"/>
            <a:ext cx="3772293" cy="4247317"/>
          </a:xfrm>
          <a:prstGeom prst="rect">
            <a:avLst/>
          </a:prstGeom>
          <a:noFill/>
        </p:spPr>
        <p:txBody>
          <a:bodyPr wrap="square" lIns="91440" tIns="45720" rIns="91440" bIns="45720" rtlCol="0" anchor="t">
            <a:spAutoFit/>
          </a:bodyPr>
          <a:lstStyle/>
          <a:p>
            <a:r>
              <a:rPr lang="en-US" sz="1600" dirty="0"/>
              <a:t>MATLAB Diagram Here</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11" name="TextBox 10">
            <a:extLst>
              <a:ext uri="{FF2B5EF4-FFF2-40B4-BE49-F238E27FC236}">
                <a16:creationId xmlns:a16="http://schemas.microsoft.com/office/drawing/2014/main" id="{412271C5-1C64-41E8-A0B6-122B9FAA7D36}"/>
              </a:ext>
            </a:extLst>
          </p:cNvPr>
          <p:cNvSpPr txBox="1"/>
          <p:nvPr/>
        </p:nvSpPr>
        <p:spPr>
          <a:xfrm>
            <a:off x="6096000" y="1981201"/>
            <a:ext cx="3638746" cy="4001095"/>
          </a:xfrm>
          <a:prstGeom prst="rect">
            <a:avLst/>
          </a:prstGeom>
          <a:noFill/>
        </p:spPr>
        <p:txBody>
          <a:bodyPr wrap="square" rtlCol="0">
            <a:spAutoFit/>
          </a:bodyPr>
          <a:lstStyle/>
          <a:p>
            <a:r>
              <a:rPr lang="en-US" sz="1600" dirty="0">
                <a:ea typeface="Calibri" panose="020F0502020204030204" pitchFamily="34" charset="0"/>
              </a:rPr>
              <a:t>Compare the NBR-Polar and Manchester polar codes in the diagram. </a:t>
            </a:r>
          </a:p>
          <a:p>
            <a:endParaRPr lang="en-US" sz="1600" dirty="0">
              <a:ea typeface="Calibri" panose="020F0502020204030204" pitchFamily="34" charset="0"/>
            </a:endParaRPr>
          </a:p>
          <a:p>
            <a:r>
              <a:rPr lang="en-US" sz="1600" dirty="0">
                <a:ea typeface="Calibri" panose="020F0502020204030204" pitchFamily="34" charset="0"/>
              </a:rPr>
              <a:t>Which one requires more bandwidth?</a:t>
            </a:r>
            <a:r>
              <a:rPr lang="en-US" sz="1600" b="1" dirty="0">
                <a:ea typeface="Calibri" panose="020F0502020204030204" pitchFamily="34" charset="0"/>
              </a:rPr>
              <a:t> </a:t>
            </a:r>
          </a:p>
          <a:p>
            <a:endParaRPr lang="en-US" sz="1600" b="1" dirty="0"/>
          </a:p>
          <a:p>
            <a:r>
              <a:rPr lang="en-US" sz="1600" b="1" dirty="0"/>
              <a:t>Answer:</a:t>
            </a:r>
            <a:endParaRPr lang="en-US" sz="1600" dirty="0"/>
          </a:p>
          <a:p>
            <a:endParaRPr lang="en-US" dirty="0"/>
          </a:p>
          <a:p>
            <a:r>
              <a:rPr lang="en-US" dirty="0"/>
              <a:t>NRZ-UNIPOLAR</a:t>
            </a:r>
          </a:p>
          <a:p>
            <a:endParaRPr lang="en-US" dirty="0"/>
          </a:p>
          <a:p>
            <a:endParaRPr lang="en-US" dirty="0"/>
          </a:p>
          <a:p>
            <a:endParaRPr lang="en-US" dirty="0"/>
          </a:p>
          <a:p>
            <a:endParaRPr lang="en-US" dirty="0"/>
          </a:p>
          <a:p>
            <a:endParaRPr lang="en-US" dirty="0"/>
          </a:p>
        </p:txBody>
      </p:sp>
      <p:pic>
        <p:nvPicPr>
          <p:cNvPr id="3" name="Picture 2">
            <a:extLst>
              <a:ext uri="{FF2B5EF4-FFF2-40B4-BE49-F238E27FC236}">
                <a16:creationId xmlns:a16="http://schemas.microsoft.com/office/drawing/2014/main" id="{4604A24C-CC0A-73EA-C035-F4EBDB2374C3}"/>
              </a:ext>
            </a:extLst>
          </p:cNvPr>
          <p:cNvPicPr>
            <a:picLocks noChangeAspect="1"/>
          </p:cNvPicPr>
          <p:nvPr/>
        </p:nvPicPr>
        <p:blipFill>
          <a:blip r:embed="rId2"/>
          <a:stretch>
            <a:fillRect/>
          </a:stretch>
        </p:blipFill>
        <p:spPr>
          <a:xfrm>
            <a:off x="1875503" y="2348284"/>
            <a:ext cx="4048850" cy="4126482"/>
          </a:xfrm>
          <a:prstGeom prst="rect">
            <a:avLst/>
          </a:prstGeom>
        </p:spPr>
      </p:pic>
    </p:spTree>
    <p:extLst>
      <p:ext uri="{BB962C8B-B14F-4D97-AF65-F5344CB8AC3E}">
        <p14:creationId xmlns:p14="http://schemas.microsoft.com/office/powerpoint/2010/main" val="2172283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330334" y="1037644"/>
            <a:ext cx="7201293" cy="4860236"/>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5000"/>
              </a:lnSpc>
              <a:spcBef>
                <a:spcPts val="0"/>
              </a:spcBef>
              <a:buNone/>
            </a:pPr>
            <a:r>
              <a:rPr lang="en-US" sz="1600" dirty="0">
                <a:latin typeface="Calibri" panose="020F0502020204030204" pitchFamily="34" charset="0"/>
                <a:ea typeface="Calibri" panose="020F0502020204030204" pitchFamily="34" charset="0"/>
                <a:cs typeface="Times New Roman" panose="02020603050405020304" pitchFamily="18" charset="0"/>
              </a:rPr>
              <a:t>1.Itprotv.com</a:t>
            </a:r>
          </a:p>
          <a:p>
            <a:pPr marL="0" indent="0">
              <a:lnSpc>
                <a:spcPct val="115000"/>
              </a:lnSpc>
              <a:spcBef>
                <a:spcPts val="0"/>
              </a:spcBef>
              <a:buNone/>
            </a:pPr>
            <a:r>
              <a:rPr lang="en-US" sz="1600" dirty="0">
                <a:latin typeface="Calibri" panose="020F0502020204030204" pitchFamily="34" charset="0"/>
                <a:ea typeface="Calibri" panose="020F0502020204030204" pitchFamily="34" charset="0"/>
                <a:cs typeface="Times New Roman" panose="02020603050405020304" pitchFamily="18" charset="0"/>
              </a:rPr>
              <a:t>2. </a:t>
            </a:r>
          </a:p>
          <a:p>
            <a:pPr marL="0" indent="0">
              <a:lnSpc>
                <a:spcPct val="115000"/>
              </a:lnSpc>
              <a:spcBef>
                <a:spcPts val="0"/>
              </a:spcBef>
              <a:buNone/>
            </a:pPr>
            <a:r>
              <a:rPr lang="en-US" sz="1600" dirty="0">
                <a:latin typeface="Calibri" panose="020F0502020204030204" pitchFamily="34" charset="0"/>
                <a:ea typeface="Calibri" panose="020F0502020204030204" pitchFamily="34" charset="0"/>
                <a:cs typeface="Times New Roman" panose="02020603050405020304" pitchFamily="18" charset="0"/>
              </a:rPr>
              <a:t>3.</a:t>
            </a:r>
          </a:p>
          <a:p>
            <a:pPr marL="0" indent="0">
              <a:lnSpc>
                <a:spcPct val="115000"/>
              </a:lnSpc>
              <a:spcBef>
                <a:spcPts val="0"/>
              </a:spcBef>
              <a:buNone/>
            </a:pPr>
            <a:r>
              <a:rPr lang="en-US" sz="1600" dirty="0">
                <a:latin typeface="Calibri" panose="020F0502020204030204" pitchFamily="34" charset="0"/>
                <a:ea typeface="Calibri" panose="020F0502020204030204" pitchFamily="34" charset="0"/>
                <a:cs typeface="Times New Roman" panose="02020603050405020304" pitchFamily="18" charset="0"/>
              </a:rPr>
              <a:t>……</a:t>
            </a:r>
          </a:p>
          <a:p>
            <a:pPr marL="0" indent="0">
              <a:lnSpc>
                <a:spcPct val="115000"/>
              </a:lnSpc>
              <a:spcBef>
                <a:spcPts val="0"/>
              </a:spcBef>
              <a:buNone/>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Bef>
                <a:spcPts val="0"/>
              </a:spcBef>
              <a:buNone/>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Bef>
                <a:spcPts val="0"/>
              </a:spcBef>
              <a:buNone/>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Bef>
                <a:spcPts val="0"/>
              </a:spcBef>
              <a:buNone/>
            </a:pP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2323707" y="351844"/>
            <a:ext cx="35814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r>
              <a:rPr lang="en-US" sz="2800" dirty="0">
                <a:solidFill>
                  <a:schemeClr val="dk1"/>
                </a:solidFill>
              </a:rPr>
              <a:t>References</a:t>
            </a:r>
          </a:p>
        </p:txBody>
      </p:sp>
      <p:sp>
        <p:nvSpPr>
          <p:cNvPr id="6" name="TextBox 5">
            <a:extLst>
              <a:ext uri="{FF2B5EF4-FFF2-40B4-BE49-F238E27FC236}">
                <a16:creationId xmlns:a16="http://schemas.microsoft.com/office/drawing/2014/main" id="{5676497A-C8F1-488A-AFF5-DD8A704C0844}"/>
              </a:ext>
            </a:extLst>
          </p:cNvPr>
          <p:cNvSpPr txBox="1"/>
          <p:nvPr/>
        </p:nvSpPr>
        <p:spPr>
          <a:xfrm>
            <a:off x="2533454" y="1905000"/>
            <a:ext cx="184731" cy="2308324"/>
          </a:xfrm>
          <a:prstGeom prst="rect">
            <a:avLst/>
          </a:prstGeom>
          <a:no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565272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orn rope">
            <a:extLst>
              <a:ext uri="{FF2B5EF4-FFF2-40B4-BE49-F238E27FC236}">
                <a16:creationId xmlns:a16="http://schemas.microsoft.com/office/drawing/2014/main" id="{F59B4539-170E-B8E6-E920-202254A82F0A}"/>
              </a:ext>
            </a:extLst>
          </p:cNvPr>
          <p:cNvPicPr>
            <a:picLocks noChangeAspect="1"/>
          </p:cNvPicPr>
          <p:nvPr/>
        </p:nvPicPr>
        <p:blipFill rotWithShape="1">
          <a:blip r:embed="rId2"/>
          <a:srcRect t="9994" b="2458"/>
          <a:stretch/>
        </p:blipFill>
        <p:spPr>
          <a:xfrm>
            <a:off x="20" y="1"/>
            <a:ext cx="12191980" cy="6857999"/>
          </a:xfrm>
          <a:prstGeom prst="rect">
            <a:avLst/>
          </a:prstGeom>
        </p:spPr>
      </p:pic>
      <p:sp>
        <p:nvSpPr>
          <p:cNvPr id="10" name="Rectangle">
            <a:extLst>
              <a:ext uri="{FF2B5EF4-FFF2-40B4-BE49-F238E27FC236}">
                <a16:creationId xmlns:a16="http://schemas.microsoft.com/office/drawing/2014/main" id="{C1FDB97C-3AD1-C545-A219-4B4FCF5AEF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76630"/>
            <a:ext cx="5106597" cy="4904739"/>
          </a:xfrm>
          <a:prstGeom prst="rect">
            <a:avLst/>
          </a:prstGeom>
          <a:gradFill flip="none" rotWithShape="1">
            <a:gsLst>
              <a:gs pos="31000">
                <a:schemeClr val="bg1">
                  <a:alpha val="80000"/>
                </a:schemeClr>
              </a:gs>
              <a:gs pos="0">
                <a:schemeClr val="bg1"/>
              </a:gs>
              <a:gs pos="100000">
                <a:schemeClr val="bg1">
                  <a:alpha val="34000"/>
                </a:schemeClr>
              </a:gs>
            </a:gsLst>
            <a:path path="circle">
              <a:fillToRect r="100000" b="100000"/>
            </a:path>
            <a:tileRect l="-100000" t="-100000"/>
          </a:gradFill>
          <a:ln w="12700">
            <a:miter lim="400000"/>
          </a:ln>
        </p:spPr>
        <p:txBody>
          <a:bodyPr lIns="50800" tIns="50800" rIns="50800" bIns="50800" anchor="ctr"/>
          <a:lstStyle/>
          <a:p>
            <a:pPr algn="ctr"/>
            <a:endParaRPr sz="2600" cap="all" dirty="0">
              <a:solidFill>
                <a:srgbClr val="FFFFFF"/>
              </a:solidFill>
              <a:sym typeface="Avenir Next"/>
            </a:endParaRPr>
          </a:p>
        </p:txBody>
      </p:sp>
      <p:sp>
        <p:nvSpPr>
          <p:cNvPr id="2" name="Title 1"/>
          <p:cNvSpPr>
            <a:spLocks noGrp="1"/>
          </p:cNvSpPr>
          <p:nvPr>
            <p:ph type="ctrTitle"/>
          </p:nvPr>
        </p:nvSpPr>
        <p:spPr>
          <a:xfrm>
            <a:off x="565150" y="1302512"/>
            <a:ext cx="4209293" cy="2826422"/>
          </a:xfrm>
        </p:spPr>
        <p:txBody>
          <a:bodyPr>
            <a:normAutofit/>
          </a:bodyPr>
          <a:lstStyle/>
          <a:p>
            <a:pPr>
              <a:lnSpc>
                <a:spcPct val="90000"/>
              </a:lnSpc>
            </a:pPr>
            <a:br>
              <a:rPr lang="en-US" sz="2600" dirty="0"/>
            </a:br>
            <a:br>
              <a:rPr lang="en-US" sz="2600" dirty="0"/>
            </a:br>
            <a:br>
              <a:rPr lang="en-US" sz="2600" dirty="0"/>
            </a:br>
            <a:br>
              <a:rPr lang="en-US" sz="2600" dirty="0"/>
            </a:br>
            <a:r>
              <a:rPr lang="en-US" sz="2600" dirty="0"/>
              <a:t>Cables and Structured Cabling</a:t>
            </a:r>
            <a:br>
              <a:rPr lang="en-US" sz="2600" dirty="0"/>
            </a:br>
            <a:endParaRPr lang="en-US" sz="2600" dirty="0"/>
          </a:p>
        </p:txBody>
      </p:sp>
      <p:grpSp>
        <p:nvGrpSpPr>
          <p:cNvPr id="12" name="Group 11">
            <a:extLst>
              <a:ext uri="{FF2B5EF4-FFF2-40B4-BE49-F238E27FC236}">
                <a16:creationId xmlns:a16="http://schemas.microsoft.com/office/drawing/2014/main" id="{3A266FA8-F626-1C42-B021-A57818E97B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1746" y="0"/>
            <a:ext cx="1900254" cy="6858000"/>
            <a:chOff x="10291746" y="0"/>
            <a:chExt cx="1900254" cy="6858000"/>
          </a:xfrm>
        </p:grpSpPr>
        <p:sp>
          <p:nvSpPr>
            <p:cNvPr id="13" name="Freeform 55">
              <a:extLst>
                <a:ext uri="{FF2B5EF4-FFF2-40B4-BE49-F238E27FC236}">
                  <a16:creationId xmlns:a16="http://schemas.microsoft.com/office/drawing/2014/main" id="{2B43B9E4-DCCD-B14F-9DC7-6EF6DF1F61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5829" y="809310"/>
              <a:ext cx="536171" cy="1124839"/>
            </a:xfrm>
            <a:custGeom>
              <a:avLst/>
              <a:gdLst>
                <a:gd name="connsiteX0" fmla="*/ 536171 w 536171"/>
                <a:gd name="connsiteY0" fmla="*/ 0 h 1124839"/>
                <a:gd name="connsiteX1" fmla="*/ 536171 w 536171"/>
                <a:gd name="connsiteY1" fmla="*/ 1124839 h 1124839"/>
                <a:gd name="connsiteX2" fmla="*/ 451423 w 536171"/>
                <a:gd name="connsiteY2" fmla="*/ 1116295 h 1124839"/>
                <a:gd name="connsiteX3" fmla="*/ 0 w 536171"/>
                <a:gd name="connsiteY3" fmla="*/ 562419 h 1124839"/>
                <a:gd name="connsiteX4" fmla="*/ 451423 w 536171"/>
                <a:gd name="connsiteY4" fmla="*/ 8543 h 1124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171" h="1124839">
                  <a:moveTo>
                    <a:pt x="536171" y="0"/>
                  </a:moveTo>
                  <a:lnTo>
                    <a:pt x="536171" y="1124839"/>
                  </a:lnTo>
                  <a:lnTo>
                    <a:pt x="451423" y="1116295"/>
                  </a:lnTo>
                  <a:cubicBezTo>
                    <a:pt x="193797" y="1063577"/>
                    <a:pt x="0" y="835630"/>
                    <a:pt x="0" y="562419"/>
                  </a:cubicBezTo>
                  <a:cubicBezTo>
                    <a:pt x="0" y="289208"/>
                    <a:pt x="193797" y="61261"/>
                    <a:pt x="451423" y="85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56">
              <a:extLst>
                <a:ext uri="{FF2B5EF4-FFF2-40B4-BE49-F238E27FC236}">
                  <a16:creationId xmlns:a16="http://schemas.microsoft.com/office/drawing/2014/main" id="{778EA148-BF2C-2F4F-B0F5-E0C8EFCF5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748" y="0"/>
              <a:ext cx="1130725" cy="565362"/>
            </a:xfrm>
            <a:custGeom>
              <a:avLst/>
              <a:gdLst>
                <a:gd name="connsiteX0" fmla="*/ 0 w 1130725"/>
                <a:gd name="connsiteY0" fmla="*/ 0 h 565362"/>
                <a:gd name="connsiteX1" fmla="*/ 25420 w 1130725"/>
                <a:gd name="connsiteY1" fmla="*/ 0 h 565362"/>
                <a:gd name="connsiteX2" fmla="*/ 36369 w 1130725"/>
                <a:gd name="connsiteY2" fmla="*/ 108609 h 565362"/>
                <a:gd name="connsiteX3" fmla="*/ 565363 w 1130725"/>
                <a:gd name="connsiteY3" fmla="*/ 539750 h 565362"/>
                <a:gd name="connsiteX4" fmla="*/ 1094356 w 1130725"/>
                <a:gd name="connsiteY4" fmla="*/ 108609 h 565362"/>
                <a:gd name="connsiteX5" fmla="*/ 1105305 w 1130725"/>
                <a:gd name="connsiteY5" fmla="*/ 0 h 565362"/>
                <a:gd name="connsiteX6" fmla="*/ 1130725 w 1130725"/>
                <a:gd name="connsiteY6" fmla="*/ 0 h 565362"/>
                <a:gd name="connsiteX7" fmla="*/ 565363 w 1130725"/>
                <a:gd name="connsiteY7" fmla="*/ 565362 h 565362"/>
                <a:gd name="connsiteX8" fmla="*/ 0 w 1130725"/>
                <a:gd name="connsiteY8" fmla="*/ 0 h 565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725" h="565362">
                  <a:moveTo>
                    <a:pt x="0" y="0"/>
                  </a:moveTo>
                  <a:lnTo>
                    <a:pt x="25420" y="0"/>
                  </a:lnTo>
                  <a:lnTo>
                    <a:pt x="36369" y="108609"/>
                  </a:lnTo>
                  <a:cubicBezTo>
                    <a:pt x="86718" y="354660"/>
                    <a:pt x="304425" y="539750"/>
                    <a:pt x="565363" y="539750"/>
                  </a:cubicBezTo>
                  <a:cubicBezTo>
                    <a:pt x="826300" y="539750"/>
                    <a:pt x="1044007" y="354660"/>
                    <a:pt x="1094356" y="108609"/>
                  </a:cubicBezTo>
                  <a:lnTo>
                    <a:pt x="1105305" y="0"/>
                  </a:lnTo>
                  <a:lnTo>
                    <a:pt x="1130725" y="0"/>
                  </a:lnTo>
                  <a:cubicBezTo>
                    <a:pt x="1130725" y="312241"/>
                    <a:pt x="877604" y="565362"/>
                    <a:pt x="565363" y="565362"/>
                  </a:cubicBezTo>
                  <a:cubicBezTo>
                    <a:pt x="253121" y="565362"/>
                    <a:pt x="0" y="312241"/>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57">
              <a:extLst>
                <a:ext uri="{FF2B5EF4-FFF2-40B4-BE49-F238E27FC236}">
                  <a16:creationId xmlns:a16="http://schemas.microsoft.com/office/drawing/2014/main" id="{A2CACC73-49F7-E24D-92B3-BBFE987027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0"/>
              <a:ext cx="535422" cy="562344"/>
            </a:xfrm>
            <a:custGeom>
              <a:avLst/>
              <a:gdLst>
                <a:gd name="connsiteX0" fmla="*/ 0 w 535422"/>
                <a:gd name="connsiteY0" fmla="*/ 0 h 562344"/>
                <a:gd name="connsiteX1" fmla="*/ 25421 w 535422"/>
                <a:gd name="connsiteY1" fmla="*/ 0 h 562344"/>
                <a:gd name="connsiteX2" fmla="*/ 36370 w 535422"/>
                <a:gd name="connsiteY2" fmla="*/ 108609 h 562344"/>
                <a:gd name="connsiteX3" fmla="*/ 469781 w 535422"/>
                <a:gd name="connsiteY3" fmla="*/ 531316 h 562344"/>
                <a:gd name="connsiteX4" fmla="*/ 535422 w 535422"/>
                <a:gd name="connsiteY4" fmla="*/ 537108 h 562344"/>
                <a:gd name="connsiteX5" fmla="*/ 535422 w 535422"/>
                <a:gd name="connsiteY5" fmla="*/ 562344 h 562344"/>
                <a:gd name="connsiteX6" fmla="*/ 451424 w 535422"/>
                <a:gd name="connsiteY6" fmla="*/ 553876 h 562344"/>
                <a:gd name="connsiteX7" fmla="*/ 0 w 535422"/>
                <a:gd name="connsiteY7" fmla="*/ 0 h 56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422" h="562344">
                  <a:moveTo>
                    <a:pt x="0" y="0"/>
                  </a:moveTo>
                  <a:lnTo>
                    <a:pt x="25421" y="0"/>
                  </a:lnTo>
                  <a:lnTo>
                    <a:pt x="36370" y="108609"/>
                  </a:lnTo>
                  <a:cubicBezTo>
                    <a:pt x="80425" y="323904"/>
                    <a:pt x="252614" y="492525"/>
                    <a:pt x="469781" y="531316"/>
                  </a:cubicBezTo>
                  <a:lnTo>
                    <a:pt x="535422" y="537108"/>
                  </a:lnTo>
                  <a:lnTo>
                    <a:pt x="535422" y="562344"/>
                  </a:lnTo>
                  <a:lnTo>
                    <a:pt x="451424" y="553876"/>
                  </a:lnTo>
                  <a:cubicBezTo>
                    <a:pt x="193797" y="501158"/>
                    <a:pt x="0" y="273211"/>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58">
              <a:extLst>
                <a:ext uri="{FF2B5EF4-FFF2-40B4-BE49-F238E27FC236}">
                  <a16:creationId xmlns:a16="http://schemas.microsoft.com/office/drawing/2014/main" id="{58FF2A73-C08D-E244-97FA-CCE6B5ABB9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2181112"/>
              <a:ext cx="535422" cy="1124687"/>
            </a:xfrm>
            <a:custGeom>
              <a:avLst/>
              <a:gdLst>
                <a:gd name="connsiteX0" fmla="*/ 535422 w 535422"/>
                <a:gd name="connsiteY0" fmla="*/ 0 h 1124687"/>
                <a:gd name="connsiteX1" fmla="*/ 535422 w 535422"/>
                <a:gd name="connsiteY1" fmla="*/ 25186 h 1124687"/>
                <a:gd name="connsiteX2" fmla="*/ 456541 w 535422"/>
                <a:gd name="connsiteY2" fmla="*/ 33138 h 1124687"/>
                <a:gd name="connsiteX3" fmla="*/ 25399 w 535422"/>
                <a:gd name="connsiteY3" fmla="*/ 562130 h 1124687"/>
                <a:gd name="connsiteX4" fmla="*/ 456541 w 535422"/>
                <a:gd name="connsiteY4" fmla="*/ 1091123 h 1124687"/>
                <a:gd name="connsiteX5" fmla="*/ 535422 w 535422"/>
                <a:gd name="connsiteY5" fmla="*/ 1099075 h 1124687"/>
                <a:gd name="connsiteX6" fmla="*/ 535422 w 535422"/>
                <a:gd name="connsiteY6" fmla="*/ 1124687 h 1124687"/>
                <a:gd name="connsiteX7" fmla="*/ 451423 w 535422"/>
                <a:gd name="connsiteY7" fmla="*/ 1116219 h 1124687"/>
                <a:gd name="connsiteX8" fmla="*/ 0 w 535422"/>
                <a:gd name="connsiteY8" fmla="*/ 562343 h 1124687"/>
                <a:gd name="connsiteX9" fmla="*/ 451423 w 535422"/>
                <a:gd name="connsiteY9" fmla="*/ 8468 h 112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422" h="1124687">
                  <a:moveTo>
                    <a:pt x="535422" y="0"/>
                  </a:moveTo>
                  <a:lnTo>
                    <a:pt x="535422" y="25186"/>
                  </a:lnTo>
                  <a:lnTo>
                    <a:pt x="456541" y="33138"/>
                  </a:lnTo>
                  <a:cubicBezTo>
                    <a:pt x="210489" y="83487"/>
                    <a:pt x="25399" y="301194"/>
                    <a:pt x="25399" y="562130"/>
                  </a:cubicBezTo>
                  <a:cubicBezTo>
                    <a:pt x="25399" y="823067"/>
                    <a:pt x="210489" y="1040774"/>
                    <a:pt x="456541" y="1091123"/>
                  </a:cubicBezTo>
                  <a:lnTo>
                    <a:pt x="535422" y="1099075"/>
                  </a:lnTo>
                  <a:lnTo>
                    <a:pt x="535422" y="1124687"/>
                  </a:lnTo>
                  <a:lnTo>
                    <a:pt x="451423" y="1116219"/>
                  </a:lnTo>
                  <a:cubicBezTo>
                    <a:pt x="193797" y="1063501"/>
                    <a:pt x="0" y="835554"/>
                    <a:pt x="0" y="562343"/>
                  </a:cubicBezTo>
                  <a:cubicBezTo>
                    <a:pt x="0" y="289132"/>
                    <a:pt x="193797" y="61185"/>
                    <a:pt x="451423" y="846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59">
              <a:extLst>
                <a:ext uri="{FF2B5EF4-FFF2-40B4-BE49-F238E27FC236}">
                  <a16:creationId xmlns:a16="http://schemas.microsoft.com/office/drawing/2014/main" id="{F9251654-A54A-C947-8F27-7511D3D98F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746" y="806365"/>
              <a:ext cx="1130726" cy="1130724"/>
            </a:xfrm>
            <a:custGeom>
              <a:avLst/>
              <a:gdLst>
                <a:gd name="connsiteX0" fmla="*/ 565363 w 1130726"/>
                <a:gd name="connsiteY0" fmla="*/ 25186 h 1130724"/>
                <a:gd name="connsiteX1" fmla="*/ 25399 w 1130726"/>
                <a:gd name="connsiteY1" fmla="*/ 565149 h 1130724"/>
                <a:gd name="connsiteX2" fmla="*/ 565363 w 1130726"/>
                <a:gd name="connsiteY2" fmla="*/ 1105112 h 1130724"/>
                <a:gd name="connsiteX3" fmla="*/ 1105327 w 1130726"/>
                <a:gd name="connsiteY3" fmla="*/ 565149 h 1130724"/>
                <a:gd name="connsiteX4" fmla="*/ 565363 w 1130726"/>
                <a:gd name="connsiteY4" fmla="*/ 25186 h 1130724"/>
                <a:gd name="connsiteX5" fmla="*/ 565363 w 1130726"/>
                <a:gd name="connsiteY5" fmla="*/ 0 h 1130724"/>
                <a:gd name="connsiteX6" fmla="*/ 1130726 w 1130726"/>
                <a:gd name="connsiteY6" fmla="*/ 565362 h 1130724"/>
                <a:gd name="connsiteX7" fmla="*/ 565363 w 1130726"/>
                <a:gd name="connsiteY7" fmla="*/ 1130724 h 1130724"/>
                <a:gd name="connsiteX8" fmla="*/ 0 w 1130726"/>
                <a:gd name="connsiteY8" fmla="*/ 565362 h 1130724"/>
                <a:gd name="connsiteX9" fmla="*/ 565363 w 1130726"/>
                <a:gd name="connsiteY9" fmla="*/ 0 h 1130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0726" h="1130724">
                  <a:moveTo>
                    <a:pt x="565363" y="25186"/>
                  </a:moveTo>
                  <a:cubicBezTo>
                    <a:pt x="267149" y="25186"/>
                    <a:pt x="25399" y="266936"/>
                    <a:pt x="25399" y="565149"/>
                  </a:cubicBezTo>
                  <a:cubicBezTo>
                    <a:pt x="25399" y="863362"/>
                    <a:pt x="267149" y="1105112"/>
                    <a:pt x="565363" y="1105112"/>
                  </a:cubicBezTo>
                  <a:cubicBezTo>
                    <a:pt x="863577" y="1105112"/>
                    <a:pt x="1105327" y="863362"/>
                    <a:pt x="1105327" y="565149"/>
                  </a:cubicBezTo>
                  <a:cubicBezTo>
                    <a:pt x="1105327" y="266936"/>
                    <a:pt x="863577" y="25186"/>
                    <a:pt x="565363" y="25186"/>
                  </a:cubicBezTo>
                  <a:close/>
                  <a:moveTo>
                    <a:pt x="565363" y="0"/>
                  </a:moveTo>
                  <a:cubicBezTo>
                    <a:pt x="877604" y="0"/>
                    <a:pt x="1130726" y="253121"/>
                    <a:pt x="1130726" y="565362"/>
                  </a:cubicBezTo>
                  <a:cubicBezTo>
                    <a:pt x="1130726" y="877603"/>
                    <a:pt x="877604" y="1130724"/>
                    <a:pt x="565363" y="1130724"/>
                  </a:cubicBezTo>
                  <a:cubicBezTo>
                    <a:pt x="253122" y="1130724"/>
                    <a:pt x="0" y="877603"/>
                    <a:pt x="0" y="565362"/>
                  </a:cubicBezTo>
                  <a:cubicBezTo>
                    <a:pt x="0" y="253121"/>
                    <a:pt x="253122" y="0"/>
                    <a:pt x="56536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60">
              <a:extLst>
                <a:ext uri="{FF2B5EF4-FFF2-40B4-BE49-F238E27FC236}">
                  <a16:creationId xmlns:a16="http://schemas.microsoft.com/office/drawing/2014/main" id="{7005C174-7450-D94C-966E-15D46489B7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3552837"/>
              <a:ext cx="535422" cy="1124688"/>
            </a:xfrm>
            <a:custGeom>
              <a:avLst/>
              <a:gdLst>
                <a:gd name="connsiteX0" fmla="*/ 535422 w 535422"/>
                <a:gd name="connsiteY0" fmla="*/ 0 h 1124688"/>
                <a:gd name="connsiteX1" fmla="*/ 535422 w 535422"/>
                <a:gd name="connsiteY1" fmla="*/ 25186 h 1124688"/>
                <a:gd name="connsiteX2" fmla="*/ 456541 w 535422"/>
                <a:gd name="connsiteY2" fmla="*/ 33138 h 1124688"/>
                <a:gd name="connsiteX3" fmla="*/ 25399 w 535422"/>
                <a:gd name="connsiteY3" fmla="*/ 562131 h 1124688"/>
                <a:gd name="connsiteX4" fmla="*/ 456541 w 535422"/>
                <a:gd name="connsiteY4" fmla="*/ 1091124 h 1124688"/>
                <a:gd name="connsiteX5" fmla="*/ 535422 w 535422"/>
                <a:gd name="connsiteY5" fmla="*/ 1099076 h 1124688"/>
                <a:gd name="connsiteX6" fmla="*/ 535422 w 535422"/>
                <a:gd name="connsiteY6" fmla="*/ 1124688 h 1124688"/>
                <a:gd name="connsiteX7" fmla="*/ 451423 w 535422"/>
                <a:gd name="connsiteY7" fmla="*/ 1116220 h 1124688"/>
                <a:gd name="connsiteX8" fmla="*/ 0 w 535422"/>
                <a:gd name="connsiteY8" fmla="*/ 562344 h 1124688"/>
                <a:gd name="connsiteX9" fmla="*/ 451423 w 535422"/>
                <a:gd name="connsiteY9" fmla="*/ 8468 h 112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422" h="1124688">
                  <a:moveTo>
                    <a:pt x="535422" y="0"/>
                  </a:moveTo>
                  <a:lnTo>
                    <a:pt x="535422" y="25186"/>
                  </a:lnTo>
                  <a:lnTo>
                    <a:pt x="456541" y="33138"/>
                  </a:lnTo>
                  <a:cubicBezTo>
                    <a:pt x="210489" y="83488"/>
                    <a:pt x="25399" y="301195"/>
                    <a:pt x="25399" y="562131"/>
                  </a:cubicBezTo>
                  <a:cubicBezTo>
                    <a:pt x="25399" y="823068"/>
                    <a:pt x="210489" y="1040775"/>
                    <a:pt x="456541" y="1091124"/>
                  </a:cubicBezTo>
                  <a:lnTo>
                    <a:pt x="535422" y="1099076"/>
                  </a:lnTo>
                  <a:lnTo>
                    <a:pt x="535422" y="1124688"/>
                  </a:lnTo>
                  <a:lnTo>
                    <a:pt x="451423" y="1116220"/>
                  </a:lnTo>
                  <a:cubicBezTo>
                    <a:pt x="193797" y="1063502"/>
                    <a:pt x="0" y="835555"/>
                    <a:pt x="0" y="562344"/>
                  </a:cubicBezTo>
                  <a:cubicBezTo>
                    <a:pt x="0" y="289133"/>
                    <a:pt x="193797" y="61186"/>
                    <a:pt x="451423" y="846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61">
              <a:extLst>
                <a:ext uri="{FF2B5EF4-FFF2-40B4-BE49-F238E27FC236}">
                  <a16:creationId xmlns:a16="http://schemas.microsoft.com/office/drawing/2014/main" id="{BC08F9D6-DAB6-B34E-A0D1-199D9B5315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642" y="6295916"/>
              <a:ext cx="535358" cy="562084"/>
            </a:xfrm>
            <a:custGeom>
              <a:avLst/>
              <a:gdLst>
                <a:gd name="connsiteX0" fmla="*/ 535358 w 535358"/>
                <a:gd name="connsiteY0" fmla="*/ 0 h 562084"/>
                <a:gd name="connsiteX1" fmla="*/ 535358 w 535358"/>
                <a:gd name="connsiteY1" fmla="*/ 25186 h 562084"/>
                <a:gd name="connsiteX2" fmla="*/ 469717 w 535358"/>
                <a:gd name="connsiteY2" fmla="*/ 30978 h 562084"/>
                <a:gd name="connsiteX3" fmla="*/ 36306 w 535358"/>
                <a:gd name="connsiteY3" fmla="*/ 453686 h 562084"/>
                <a:gd name="connsiteX4" fmla="*/ 25378 w 535358"/>
                <a:gd name="connsiteY4" fmla="*/ 562084 h 562084"/>
                <a:gd name="connsiteX5" fmla="*/ 0 w 535358"/>
                <a:gd name="connsiteY5" fmla="*/ 562084 h 562084"/>
                <a:gd name="connsiteX6" fmla="*/ 11423 w 535358"/>
                <a:gd name="connsiteY6" fmla="*/ 448780 h 562084"/>
                <a:gd name="connsiteX7" fmla="*/ 465221 w 535358"/>
                <a:gd name="connsiteY7" fmla="*/ 6189 h 56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358" h="562084">
                  <a:moveTo>
                    <a:pt x="535358" y="0"/>
                  </a:moveTo>
                  <a:lnTo>
                    <a:pt x="535358" y="25186"/>
                  </a:lnTo>
                  <a:lnTo>
                    <a:pt x="469717" y="30978"/>
                  </a:lnTo>
                  <a:cubicBezTo>
                    <a:pt x="252550" y="69769"/>
                    <a:pt x="80361" y="238391"/>
                    <a:pt x="36306" y="453686"/>
                  </a:cubicBezTo>
                  <a:lnTo>
                    <a:pt x="25378" y="562084"/>
                  </a:lnTo>
                  <a:lnTo>
                    <a:pt x="0" y="562084"/>
                  </a:lnTo>
                  <a:lnTo>
                    <a:pt x="11423" y="448780"/>
                  </a:lnTo>
                  <a:cubicBezTo>
                    <a:pt x="57551" y="223357"/>
                    <a:pt x="237840" y="46805"/>
                    <a:pt x="465221" y="618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391341727"/>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6">
            <a:extLst>
              <a:ext uri="{FF2B5EF4-FFF2-40B4-BE49-F238E27FC236}">
                <a16:creationId xmlns:a16="http://schemas.microsoft.com/office/drawing/2014/main" id="{3C22B73B-8888-45A2-85B6-7AB09F8DE173}"/>
              </a:ext>
            </a:extLst>
          </p:cNvPr>
          <p:cNvSpPr txBox="1">
            <a:spLocks/>
          </p:cNvSpPr>
          <p:nvPr/>
        </p:nvSpPr>
        <p:spPr>
          <a:xfrm>
            <a:off x="2378765" y="1330326"/>
            <a:ext cx="7313612" cy="5105400"/>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r>
              <a:rPr lang="en-US" sz="1600" dirty="0"/>
              <a:t>1. Why must the twisting in the individual wires be maintained in a UTP cable?</a:t>
            </a:r>
          </a:p>
          <a:p>
            <a:r>
              <a:rPr lang="en-US" sz="1600" dirty="0"/>
              <a:t>Answer:</a:t>
            </a:r>
          </a:p>
          <a:p>
            <a:pPr marL="342900" indent="-342900">
              <a:buFont typeface="+mj-lt"/>
              <a:buAutoNum type="arabicPeriod"/>
            </a:pPr>
            <a:r>
              <a:rPr lang="en-US" sz="2000" dirty="0">
                <a:solidFill>
                  <a:srgbClr val="000000"/>
                </a:solidFill>
                <a:latin typeface="Carlito_x_3"/>
              </a:rPr>
              <a:t>twisting of individual wires would help reduce the electromagnetic interference. </a:t>
            </a:r>
            <a:endParaRPr lang="en-US" sz="1600" dirty="0"/>
          </a:p>
          <a:p>
            <a:pPr marL="342900" indent="-342900">
              <a:buFont typeface="+mj-lt"/>
              <a:buAutoNum type="arabicPeriod"/>
            </a:pPr>
            <a:endParaRPr lang="en-US" sz="1600" dirty="0"/>
          </a:p>
          <a:p>
            <a:pPr marL="342900" indent="-342900">
              <a:buFont typeface="+mj-lt"/>
              <a:buAutoNum type="arabicPeriod"/>
            </a:pPr>
            <a:endParaRPr lang="en-US" sz="1600" dirty="0"/>
          </a:p>
          <a:p>
            <a:r>
              <a:rPr lang="en-US" sz="1600" dirty="0"/>
              <a:t>2. How many inches should UTP cable be separated from 110 volts electrical cable?</a:t>
            </a:r>
          </a:p>
          <a:p>
            <a:r>
              <a:rPr lang="en-US" sz="1600" dirty="0"/>
              <a:t>Answer:</a:t>
            </a:r>
          </a:p>
          <a:p>
            <a:pPr marL="342900" indent="-342900">
              <a:buFont typeface="+mj-lt"/>
              <a:buAutoNum type="arabicPeriod"/>
            </a:pPr>
            <a:r>
              <a:rPr lang="en-US" sz="2000" dirty="0">
                <a:solidFill>
                  <a:srgbClr val="000000"/>
                </a:solidFill>
                <a:latin typeface="Carlito_x_3"/>
              </a:rPr>
              <a:t>With separation from UTP cables, a good amount is about 8” on parallel with no know shielded pathway.</a:t>
            </a:r>
            <a:endParaRPr lang="en-US" sz="1600" dirty="0"/>
          </a:p>
          <a:p>
            <a:pPr marL="342900" indent="-342900">
              <a:buFont typeface="+mj-lt"/>
              <a:buAutoNum type="arabicPeriod"/>
            </a:pPr>
            <a:endParaRPr lang="en-US" sz="1600" dirty="0"/>
          </a:p>
          <a:p>
            <a:r>
              <a:rPr lang="en-US" sz="1600" dirty="0"/>
              <a:t>3. Horizontal cabling connects what areas to each other?</a:t>
            </a:r>
          </a:p>
          <a:p>
            <a:r>
              <a:rPr lang="en-US" sz="1600" dirty="0"/>
              <a:t>Answer:</a:t>
            </a:r>
          </a:p>
          <a:p>
            <a:r>
              <a:rPr lang="en-US" sz="1600" dirty="0"/>
              <a:t>Horizontal cabling would connect work area telecommunication outlets to their desired outputs.</a:t>
            </a:r>
          </a:p>
        </p:txBody>
      </p:sp>
      <p:sp>
        <p:nvSpPr>
          <p:cNvPr id="4" name="Title 3">
            <a:extLst>
              <a:ext uri="{FF2B5EF4-FFF2-40B4-BE49-F238E27FC236}">
                <a16:creationId xmlns:a16="http://schemas.microsoft.com/office/drawing/2014/main" id="{98EC6425-D2AA-4ED7-8955-375BF90E2444}"/>
              </a:ext>
            </a:extLst>
          </p:cNvPr>
          <p:cNvSpPr>
            <a:spLocks noGrp="1"/>
          </p:cNvSpPr>
          <p:nvPr>
            <p:ph type="title"/>
          </p:nvPr>
        </p:nvSpPr>
        <p:spPr>
          <a:xfrm>
            <a:off x="2362200" y="609600"/>
            <a:ext cx="5486400" cy="566738"/>
          </a:xfrm>
        </p:spPr>
        <p:txBody>
          <a:bodyPr>
            <a:noAutofit/>
          </a:bodyPr>
          <a:lstStyle/>
          <a:p>
            <a:r>
              <a:rPr lang="en-US" sz="2800" b="0" dirty="0"/>
              <a:t>Questions</a:t>
            </a:r>
          </a:p>
        </p:txBody>
      </p:sp>
    </p:spTree>
    <p:extLst>
      <p:ext uri="{BB962C8B-B14F-4D97-AF65-F5344CB8AC3E}">
        <p14:creationId xmlns:p14="http://schemas.microsoft.com/office/powerpoint/2010/main" val="23908365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6">
            <a:extLst>
              <a:ext uri="{FF2B5EF4-FFF2-40B4-BE49-F238E27FC236}">
                <a16:creationId xmlns:a16="http://schemas.microsoft.com/office/drawing/2014/main" id="{3C22B73B-8888-45A2-85B6-7AB09F8DE173}"/>
              </a:ext>
            </a:extLst>
          </p:cNvPr>
          <p:cNvSpPr txBox="1">
            <a:spLocks/>
          </p:cNvSpPr>
          <p:nvPr/>
        </p:nvSpPr>
        <p:spPr>
          <a:xfrm>
            <a:off x="2378765" y="1330326"/>
            <a:ext cx="7313612" cy="5105400"/>
          </a:xfrm>
          <a:prstGeom prst="rect">
            <a:avLst/>
          </a:prstGeom>
        </p:spPr>
        <p:txBody>
          <a:bodyPr vert="horz" lIns="91440" tIns="45720" rIns="91440" bIns="45720" rtlCol="0">
            <a:normAutofit fontScale="92500"/>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r>
              <a:rPr lang="en-US" sz="1600" dirty="0"/>
              <a:t>4. What is a plenum rated cable?</a:t>
            </a:r>
          </a:p>
          <a:p>
            <a:r>
              <a:rPr lang="en-US" sz="1600" dirty="0"/>
              <a:t>Answer:</a:t>
            </a:r>
          </a:p>
          <a:p>
            <a:pPr marL="342900" indent="-342900">
              <a:buFont typeface="+mj-lt"/>
              <a:buAutoNum type="arabicPeriod"/>
            </a:pPr>
            <a:r>
              <a:rPr lang="en-US" sz="2000" dirty="0">
                <a:solidFill>
                  <a:srgbClr val="000000"/>
                </a:solidFill>
                <a:latin typeface="Carlito_x_4"/>
              </a:rPr>
              <a:t>Plenum rated cable in a cable with a special insulation that low smoke and flame characteristics, making it very useful for machines like an A/C</a:t>
            </a:r>
            <a:endParaRPr lang="en-US" sz="1600" dirty="0"/>
          </a:p>
          <a:p>
            <a:pPr marL="342900" indent="-342900">
              <a:buFont typeface="+mj-lt"/>
              <a:buAutoNum type="arabicPeriod"/>
            </a:pPr>
            <a:endParaRPr lang="en-US" sz="1600" dirty="0"/>
          </a:p>
          <a:p>
            <a:pPr marL="342900" indent="-342900">
              <a:buFont typeface="+mj-lt"/>
              <a:buAutoNum type="arabicPeriod"/>
            </a:pPr>
            <a:endParaRPr lang="en-US" sz="1600" dirty="0"/>
          </a:p>
          <a:p>
            <a:r>
              <a:rPr lang="en-US" sz="1600" dirty="0"/>
              <a:t>5. What is a riser tube used for?</a:t>
            </a:r>
          </a:p>
          <a:p>
            <a:r>
              <a:rPr lang="en-US" sz="1600" dirty="0"/>
              <a:t>Answer:</a:t>
            </a:r>
          </a:p>
          <a:p>
            <a:pPr marL="342900" indent="-342900">
              <a:buFont typeface="+mj-lt"/>
              <a:buAutoNum type="arabicPeriod"/>
            </a:pPr>
            <a:r>
              <a:rPr lang="en-US" sz="2000" dirty="0">
                <a:solidFill>
                  <a:srgbClr val="000000"/>
                </a:solidFill>
                <a:latin typeface="Carlito_x_4"/>
              </a:rPr>
              <a:t>Riser tube is used for the vertical running of wiring through buildings to allow wiring to go to different floors while staying clear of eyesight .</a:t>
            </a:r>
            <a:endParaRPr lang="en-US" sz="1600" dirty="0"/>
          </a:p>
          <a:p>
            <a:endParaRPr lang="en-US" sz="1600" dirty="0"/>
          </a:p>
          <a:p>
            <a:r>
              <a:rPr lang="en-US" sz="1600" dirty="0"/>
              <a:t>6. Is the grounding of equipment mostly a safety or a performance concern?</a:t>
            </a:r>
          </a:p>
          <a:p>
            <a:r>
              <a:rPr lang="en-US" sz="1600" dirty="0"/>
              <a:t>Answer:</a:t>
            </a:r>
            <a:r>
              <a:rPr lang="en-US" sz="2000" dirty="0">
                <a:solidFill>
                  <a:srgbClr val="D1D5DB"/>
                </a:solidFill>
                <a:latin typeface="Söhne"/>
              </a:rPr>
              <a:t> </a:t>
            </a:r>
            <a:endParaRPr lang="en-US" sz="2000" dirty="0">
              <a:solidFill>
                <a:srgbClr val="D1D5DB"/>
              </a:solidFill>
              <a:latin typeface="Calisto MT" panose="02040603050505030304" pitchFamily="18" charset="77"/>
            </a:endParaRPr>
          </a:p>
          <a:p>
            <a:r>
              <a:rPr lang="en-US" sz="2000" dirty="0">
                <a:solidFill>
                  <a:srgbClr val="D1D5DB"/>
                </a:solidFill>
              </a:rPr>
              <a:t>Grounding equipment is mostly a safety concern especially dealing with electrical safety in mind </a:t>
            </a:r>
          </a:p>
          <a:p>
            <a:endParaRPr lang="en-US" sz="2000" dirty="0">
              <a:solidFill>
                <a:srgbClr val="D1D5DB"/>
              </a:solidFill>
              <a:latin typeface="Söhne"/>
            </a:endParaRPr>
          </a:p>
        </p:txBody>
      </p:sp>
      <p:sp>
        <p:nvSpPr>
          <p:cNvPr id="4" name="Title 3">
            <a:extLst>
              <a:ext uri="{FF2B5EF4-FFF2-40B4-BE49-F238E27FC236}">
                <a16:creationId xmlns:a16="http://schemas.microsoft.com/office/drawing/2014/main" id="{98EC6425-D2AA-4ED7-8955-375BF90E2444}"/>
              </a:ext>
            </a:extLst>
          </p:cNvPr>
          <p:cNvSpPr>
            <a:spLocks noGrp="1"/>
          </p:cNvSpPr>
          <p:nvPr>
            <p:ph type="title"/>
          </p:nvPr>
        </p:nvSpPr>
        <p:spPr>
          <a:xfrm>
            <a:off x="2362200" y="609600"/>
            <a:ext cx="5486400" cy="566738"/>
          </a:xfrm>
        </p:spPr>
        <p:txBody>
          <a:bodyPr>
            <a:noAutofit/>
          </a:bodyPr>
          <a:lstStyle/>
          <a:p>
            <a:r>
              <a:rPr lang="en-US" sz="2800" b="0" dirty="0"/>
              <a:t>Questions</a:t>
            </a:r>
          </a:p>
        </p:txBody>
      </p:sp>
    </p:spTree>
    <p:extLst>
      <p:ext uri="{BB962C8B-B14F-4D97-AF65-F5344CB8AC3E}">
        <p14:creationId xmlns:p14="http://schemas.microsoft.com/office/powerpoint/2010/main" val="33647252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6">
            <a:extLst>
              <a:ext uri="{FF2B5EF4-FFF2-40B4-BE49-F238E27FC236}">
                <a16:creationId xmlns:a16="http://schemas.microsoft.com/office/drawing/2014/main" id="{3C22B73B-8888-45A2-85B6-7AB09F8DE173}"/>
              </a:ext>
            </a:extLst>
          </p:cNvPr>
          <p:cNvSpPr txBox="1">
            <a:spLocks/>
          </p:cNvSpPr>
          <p:nvPr/>
        </p:nvSpPr>
        <p:spPr>
          <a:xfrm>
            <a:off x="2378765" y="1330326"/>
            <a:ext cx="7313612" cy="4537074"/>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r>
              <a:rPr lang="en-US" sz="1600" dirty="0"/>
              <a:t>1.Class Textbook</a:t>
            </a:r>
          </a:p>
          <a:p>
            <a:r>
              <a:rPr lang="en-US" sz="1600" dirty="0"/>
              <a:t>2.</a:t>
            </a:r>
          </a:p>
          <a:p>
            <a:r>
              <a:rPr lang="en-US" sz="1600" dirty="0"/>
              <a:t>3.</a:t>
            </a:r>
          </a:p>
          <a:p>
            <a:r>
              <a:rPr lang="en-US" sz="1600" dirty="0"/>
              <a:t>…</a:t>
            </a:r>
          </a:p>
        </p:txBody>
      </p:sp>
      <p:sp>
        <p:nvSpPr>
          <p:cNvPr id="4" name="Title 3">
            <a:extLst>
              <a:ext uri="{FF2B5EF4-FFF2-40B4-BE49-F238E27FC236}">
                <a16:creationId xmlns:a16="http://schemas.microsoft.com/office/drawing/2014/main" id="{98EC6425-D2AA-4ED7-8955-375BF90E2444}"/>
              </a:ext>
            </a:extLst>
          </p:cNvPr>
          <p:cNvSpPr>
            <a:spLocks noGrp="1"/>
          </p:cNvSpPr>
          <p:nvPr>
            <p:ph type="title"/>
          </p:nvPr>
        </p:nvSpPr>
        <p:spPr>
          <a:xfrm>
            <a:off x="2362200" y="609600"/>
            <a:ext cx="5486400" cy="566738"/>
          </a:xfrm>
        </p:spPr>
        <p:txBody>
          <a:bodyPr>
            <a:noAutofit/>
          </a:bodyPr>
          <a:lstStyle/>
          <a:p>
            <a:r>
              <a:rPr lang="en-US" sz="2800" b="0" dirty="0"/>
              <a:t>References</a:t>
            </a:r>
          </a:p>
        </p:txBody>
      </p:sp>
    </p:spTree>
    <p:extLst>
      <p:ext uri="{BB962C8B-B14F-4D97-AF65-F5344CB8AC3E}">
        <p14:creationId xmlns:p14="http://schemas.microsoft.com/office/powerpoint/2010/main" val="30008052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66F2B51C-9578-EB41-A17E-FFF9D491AD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11" name="Oval 10">
              <a:extLst>
                <a:ext uri="{FF2B5EF4-FFF2-40B4-BE49-F238E27FC236}">
                  <a16:creationId xmlns:a16="http://schemas.microsoft.com/office/drawing/2014/main" id="{14E9CAEA-4CF4-D249-8127-CD2FA20187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85">
              <a:extLst>
                <a:ext uri="{FF2B5EF4-FFF2-40B4-BE49-F238E27FC236}">
                  <a16:creationId xmlns:a16="http://schemas.microsoft.com/office/drawing/2014/main" id="{E51EDD93-C3A3-DF47-BCFC-43B049E34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86">
              <a:extLst>
                <a:ext uri="{FF2B5EF4-FFF2-40B4-BE49-F238E27FC236}">
                  <a16:creationId xmlns:a16="http://schemas.microsoft.com/office/drawing/2014/main" id="{D574DB0D-896A-D649-89B1-33753E1D46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87">
              <a:extLst>
                <a:ext uri="{FF2B5EF4-FFF2-40B4-BE49-F238E27FC236}">
                  <a16:creationId xmlns:a16="http://schemas.microsoft.com/office/drawing/2014/main" id="{62256DD9-FEA3-4A40-80D1-B33F0FF158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88">
              <a:extLst>
                <a:ext uri="{FF2B5EF4-FFF2-40B4-BE49-F238E27FC236}">
                  <a16:creationId xmlns:a16="http://schemas.microsoft.com/office/drawing/2014/main" id="{534E9839-EAD7-3C49-8D10-E4BFE0820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89">
              <a:extLst>
                <a:ext uri="{FF2B5EF4-FFF2-40B4-BE49-F238E27FC236}">
                  <a16:creationId xmlns:a16="http://schemas.microsoft.com/office/drawing/2014/main" id="{DDFC3FA6-9BB5-A34E-9337-A2E9A1EED9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97">
              <a:extLst>
                <a:ext uri="{FF2B5EF4-FFF2-40B4-BE49-F238E27FC236}">
                  <a16:creationId xmlns:a16="http://schemas.microsoft.com/office/drawing/2014/main" id="{45000D9E-4AD7-5A4F-8E99-302F388C83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p:cNvSpPr>
            <a:spLocks noGrp="1"/>
          </p:cNvSpPr>
          <p:nvPr>
            <p:ph type="ctrTitle"/>
          </p:nvPr>
        </p:nvSpPr>
        <p:spPr>
          <a:xfrm>
            <a:off x="4739751" y="768334"/>
            <a:ext cx="6479629" cy="2866405"/>
          </a:xfrm>
        </p:spPr>
        <p:txBody>
          <a:bodyPr>
            <a:normAutofit/>
          </a:bodyPr>
          <a:lstStyle/>
          <a:p>
            <a:pPr>
              <a:lnSpc>
                <a:spcPct val="90000"/>
              </a:lnSpc>
            </a:pPr>
            <a:br>
              <a:rPr lang="en-US" sz="3800" dirty="0"/>
            </a:br>
            <a:br>
              <a:rPr lang="en-US" sz="3800" dirty="0"/>
            </a:br>
            <a:r>
              <a:rPr lang="en-US" sz="3800" dirty="0"/>
              <a:t>Antenna Gain and Free Space Path Loss</a:t>
            </a:r>
            <a:br>
              <a:rPr lang="en-US" sz="3800" dirty="0"/>
            </a:br>
            <a:endParaRPr lang="en-US" sz="3800" dirty="0"/>
          </a:p>
        </p:txBody>
      </p:sp>
      <p:pic>
        <p:nvPicPr>
          <p:cNvPr id="29" name="Picture 28" descr="Cell towers">
            <a:extLst>
              <a:ext uri="{FF2B5EF4-FFF2-40B4-BE49-F238E27FC236}">
                <a16:creationId xmlns:a16="http://schemas.microsoft.com/office/drawing/2014/main" id="{4F100CC3-0A9C-F808-3C38-38CC32F4E051}"/>
              </a:ext>
            </a:extLst>
          </p:cNvPr>
          <p:cNvPicPr>
            <a:picLocks noChangeAspect="1"/>
          </p:cNvPicPr>
          <p:nvPr/>
        </p:nvPicPr>
        <p:blipFill rotWithShape="1">
          <a:blip r:embed="rId2"/>
          <a:srcRect l="59381" r="-2" b="-2"/>
          <a:stretch/>
        </p:blipFill>
        <p:spPr>
          <a:xfrm>
            <a:off x="20" y="1"/>
            <a:ext cx="4173349" cy="6857999"/>
          </a:xfrm>
          <a:prstGeom prst="rect">
            <a:avLst/>
          </a:prstGeom>
        </p:spPr>
      </p:pic>
      <p:cxnSp>
        <p:nvCxnSpPr>
          <p:cNvPr id="30" name="Straight Connector 29">
            <a:extLst>
              <a:ext uri="{FF2B5EF4-FFF2-40B4-BE49-F238E27FC236}">
                <a16:creationId xmlns:a16="http://schemas.microsoft.com/office/drawing/2014/main" id="{EEA70831-9A8D-3B4D-8EA5-EE32F93E94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39752" y="6087110"/>
            <a:ext cx="688374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63954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6">
            <a:extLst>
              <a:ext uri="{FF2B5EF4-FFF2-40B4-BE49-F238E27FC236}">
                <a16:creationId xmlns:a16="http://schemas.microsoft.com/office/drawing/2014/main" id="{3C22B73B-8888-45A2-85B6-7AB09F8DE173}"/>
              </a:ext>
            </a:extLst>
          </p:cNvPr>
          <p:cNvSpPr txBox="1">
            <a:spLocks/>
          </p:cNvSpPr>
          <p:nvPr/>
        </p:nvSpPr>
        <p:spPr>
          <a:xfrm>
            <a:off x="1981200" y="1143000"/>
            <a:ext cx="8229600" cy="5105400"/>
          </a:xfrm>
          <a:prstGeom prst="rect">
            <a:avLst/>
          </a:prstGeom>
        </p:spPr>
        <p:txBody>
          <a:bodyPr vert="horz" lIns="91440" tIns="45720" rIns="91440" bIns="45720" rtlCol="0">
            <a:normAutofit fontScale="92500" lnSpcReduction="10000"/>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r>
              <a:rPr lang="en-US" sz="1600" dirty="0"/>
              <a:t>1. What is the maximum theoretical antenna gain of a common dish antenna at the 2.4 GHz band? [4 points] </a:t>
            </a:r>
          </a:p>
          <a:p>
            <a:r>
              <a:rPr lang="en-US" sz="1600" b="1" dirty="0"/>
              <a:t>Answer: 23.379</a:t>
            </a:r>
          </a:p>
          <a:p>
            <a:endParaRPr lang="en-US" sz="1600" dirty="0"/>
          </a:p>
          <a:p>
            <a:r>
              <a:rPr lang="en-US" sz="1600" dirty="0"/>
              <a:t>2. What is the maximum theoretical antenna gain of a common dish antenna at the 5 GHz band? [4 points] </a:t>
            </a:r>
          </a:p>
          <a:p>
            <a:r>
              <a:rPr lang="en-US" sz="1600" b="1" dirty="0"/>
              <a:t>Answer:29.079</a:t>
            </a:r>
          </a:p>
          <a:p>
            <a:endParaRPr lang="en-US" sz="1600" dirty="0"/>
          </a:p>
          <a:p>
            <a:r>
              <a:rPr lang="en-US" sz="1600" dirty="0"/>
              <a:t>3. Given the same sized reflector, which signals, high-frequency, or low-frequency, can be more efficiently focused by a common dish antenna (i.e., result in a higher antenna gain)? [</a:t>
            </a:r>
            <a:r>
              <a:rPr lang="en-US" sz="1600" b="1" dirty="0"/>
              <a:t>5 points</a:t>
            </a:r>
            <a:r>
              <a:rPr lang="en-US" sz="1600" dirty="0"/>
              <a:t>] </a:t>
            </a:r>
          </a:p>
          <a:p>
            <a:r>
              <a:rPr lang="en-US" sz="1600" b="1" dirty="0"/>
              <a:t>Answer: Higher Frequency </a:t>
            </a:r>
          </a:p>
          <a:p>
            <a:endParaRPr lang="en-US" sz="1600" dirty="0"/>
          </a:p>
          <a:p>
            <a:r>
              <a:rPr lang="en-US" sz="1600" dirty="0"/>
              <a:t>4. What is the maximum theoretical antenna gain of the dish antenna used in the VLA radio telescopes in New Mexico at the 5 GHz band? [4 points] </a:t>
            </a:r>
          </a:p>
          <a:p>
            <a:r>
              <a:rPr lang="en-US" sz="1600" b="1" dirty="0"/>
              <a:t>Answer:63.059</a:t>
            </a:r>
          </a:p>
          <a:p>
            <a:endParaRPr lang="en-US" sz="1600" dirty="0"/>
          </a:p>
          <a:p>
            <a:r>
              <a:rPr lang="en-US" sz="1600" dirty="0"/>
              <a:t>5. Given the same signal frequency, which dish antennas, large-sized or small-sized, are more efficient at focusing the signal (i.e., result in a higher antenna gain)? [</a:t>
            </a:r>
            <a:r>
              <a:rPr lang="en-US" sz="1600" b="1" dirty="0"/>
              <a:t>5 points</a:t>
            </a:r>
            <a:r>
              <a:rPr lang="en-US" sz="1600" dirty="0"/>
              <a:t>] </a:t>
            </a:r>
          </a:p>
          <a:p>
            <a:r>
              <a:rPr lang="en-US" sz="1600" b="1" dirty="0"/>
              <a:t>Answer: Large sized , the more gain an </a:t>
            </a:r>
            <a:r>
              <a:rPr lang="en-US" sz="1600" b="1" dirty="0" err="1"/>
              <a:t>atenna</a:t>
            </a:r>
            <a:r>
              <a:rPr lang="en-US" sz="1600" b="1" dirty="0"/>
              <a:t> has the more directive it is.</a:t>
            </a:r>
          </a:p>
        </p:txBody>
      </p:sp>
      <p:sp>
        <p:nvSpPr>
          <p:cNvPr id="4" name="Title 3">
            <a:extLst>
              <a:ext uri="{FF2B5EF4-FFF2-40B4-BE49-F238E27FC236}">
                <a16:creationId xmlns:a16="http://schemas.microsoft.com/office/drawing/2014/main" id="{98EC6425-D2AA-4ED7-8955-375BF90E2444}"/>
              </a:ext>
            </a:extLst>
          </p:cNvPr>
          <p:cNvSpPr>
            <a:spLocks noGrp="1"/>
          </p:cNvSpPr>
          <p:nvPr>
            <p:ph type="title"/>
          </p:nvPr>
        </p:nvSpPr>
        <p:spPr>
          <a:xfrm>
            <a:off x="1981201" y="381000"/>
            <a:ext cx="5818139" cy="566738"/>
          </a:xfrm>
        </p:spPr>
        <p:txBody>
          <a:bodyPr>
            <a:noAutofit/>
          </a:bodyPr>
          <a:lstStyle/>
          <a:p>
            <a:r>
              <a:rPr lang="en-US" sz="2800" b="0" dirty="0"/>
              <a:t>Antenna Gain</a:t>
            </a:r>
          </a:p>
        </p:txBody>
      </p:sp>
    </p:spTree>
    <p:extLst>
      <p:ext uri="{BB962C8B-B14F-4D97-AF65-F5344CB8AC3E}">
        <p14:creationId xmlns:p14="http://schemas.microsoft.com/office/powerpoint/2010/main" val="25022596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6">
            <a:extLst>
              <a:ext uri="{FF2B5EF4-FFF2-40B4-BE49-F238E27FC236}">
                <a16:creationId xmlns:a16="http://schemas.microsoft.com/office/drawing/2014/main" id="{3C22B73B-8888-45A2-85B6-7AB09F8DE173}"/>
              </a:ext>
            </a:extLst>
          </p:cNvPr>
          <p:cNvSpPr txBox="1">
            <a:spLocks/>
          </p:cNvSpPr>
          <p:nvPr/>
        </p:nvSpPr>
        <p:spPr>
          <a:xfrm>
            <a:off x="1944757" y="1066800"/>
            <a:ext cx="8534400" cy="5334000"/>
          </a:xfrm>
          <a:prstGeom prst="rect">
            <a:avLst/>
          </a:prstGeom>
        </p:spPr>
        <p:txBody>
          <a:bodyPr vert="horz" lIns="91440" tIns="45720" rIns="91440" bIns="45720" rtlCol="0">
            <a:normAutofit fontScale="92500" lnSpcReduction="10000"/>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r>
              <a:rPr lang="en-US" sz="1700" dirty="0"/>
              <a:t>1. What is the free space path loss in dB at the 2.4 GHz band? [4 points] </a:t>
            </a:r>
            <a:r>
              <a:rPr lang="en-US" sz="1700" b="1" dirty="0"/>
              <a:t>Answer:-80.4</a:t>
            </a:r>
          </a:p>
          <a:p>
            <a:endParaRPr lang="en-US" sz="1700" dirty="0"/>
          </a:p>
          <a:p>
            <a:r>
              <a:rPr lang="en-US" sz="1700" dirty="0"/>
              <a:t>2. What is the free space path loss in dB at the 5 GHz band? [4 points] </a:t>
            </a:r>
            <a:r>
              <a:rPr lang="en-US" sz="1700" b="1" dirty="0"/>
              <a:t>Answer:87.2</a:t>
            </a:r>
          </a:p>
          <a:p>
            <a:endParaRPr lang="en-US" sz="1700" dirty="0"/>
          </a:p>
          <a:p>
            <a:r>
              <a:rPr lang="en-US" sz="1700" dirty="0"/>
              <a:t>3. How does the free space path loss at a higher frequency (e.g., the 5 GHz band) compare with that at a lower frequency (e.g., the 2.4 GHz band)? [</a:t>
            </a:r>
            <a:r>
              <a:rPr lang="en-US" sz="1700" b="1" dirty="0"/>
              <a:t>5 points</a:t>
            </a:r>
            <a:r>
              <a:rPr lang="en-US" sz="1700" dirty="0"/>
              <a:t>] </a:t>
            </a:r>
          </a:p>
          <a:p>
            <a:r>
              <a:rPr lang="en-US" sz="1700" b="1" dirty="0"/>
              <a:t>Answer:</a:t>
            </a:r>
            <a:r>
              <a:rPr lang="en-US" sz="1700" dirty="0"/>
              <a:t> a higher loss at higher frequency</a:t>
            </a:r>
          </a:p>
          <a:p>
            <a:endParaRPr lang="en-US" sz="1700" dirty="0"/>
          </a:p>
          <a:p>
            <a:r>
              <a:rPr lang="en-US" sz="1700" dirty="0"/>
              <a:t>4. What is the free space path loss in dB over 20 meters at the 2.4 GHz band? [4 points] </a:t>
            </a:r>
          </a:p>
          <a:p>
            <a:r>
              <a:rPr lang="en-US" sz="1700" b="1" dirty="0"/>
              <a:t>Answer: -66.421</a:t>
            </a:r>
          </a:p>
          <a:p>
            <a:endParaRPr lang="en-US" sz="1700" dirty="0"/>
          </a:p>
          <a:p>
            <a:r>
              <a:rPr lang="en-US" sz="1700" dirty="0"/>
              <a:t>5. What is the free space path loss in dB over 40 meters at the 2.4 GHz band? [4 points] </a:t>
            </a:r>
          </a:p>
          <a:p>
            <a:r>
              <a:rPr lang="en-US" sz="1700" b="1" dirty="0"/>
              <a:t>Answer:-72.441</a:t>
            </a:r>
          </a:p>
          <a:p>
            <a:endParaRPr lang="en-US" sz="1700" b="1" dirty="0"/>
          </a:p>
          <a:p>
            <a:r>
              <a:rPr lang="en-US" sz="1700" dirty="0"/>
              <a:t>6. What is the free space path loss in dB over 80 meters at the 2.4 GHz band? [4 points] </a:t>
            </a:r>
          </a:p>
          <a:p>
            <a:r>
              <a:rPr lang="en-US" sz="1700" b="1" dirty="0"/>
              <a:t>Answer:-78.462</a:t>
            </a:r>
          </a:p>
          <a:p>
            <a:endParaRPr lang="en-US" sz="1700" b="1" dirty="0"/>
          </a:p>
          <a:p>
            <a:r>
              <a:rPr lang="en-US" sz="1700" dirty="0"/>
              <a:t>7. When the distance doubles, how does free space path loss in dB change approximately? [</a:t>
            </a:r>
            <a:r>
              <a:rPr lang="en-US" sz="1700" b="1" dirty="0"/>
              <a:t>5 points</a:t>
            </a:r>
            <a:r>
              <a:rPr lang="en-US" sz="1700" dirty="0"/>
              <a:t>] </a:t>
            </a:r>
          </a:p>
          <a:p>
            <a:r>
              <a:rPr lang="en-US" sz="1700" b="1" dirty="0"/>
              <a:t>Answer: it consistently fell by 6.02 dB</a:t>
            </a:r>
          </a:p>
          <a:p>
            <a:endParaRPr lang="en-US" sz="1600" dirty="0"/>
          </a:p>
        </p:txBody>
      </p:sp>
      <p:sp>
        <p:nvSpPr>
          <p:cNvPr id="4" name="Title 3">
            <a:extLst>
              <a:ext uri="{FF2B5EF4-FFF2-40B4-BE49-F238E27FC236}">
                <a16:creationId xmlns:a16="http://schemas.microsoft.com/office/drawing/2014/main" id="{98EC6425-D2AA-4ED7-8955-375BF90E2444}"/>
              </a:ext>
            </a:extLst>
          </p:cNvPr>
          <p:cNvSpPr>
            <a:spLocks noGrp="1"/>
          </p:cNvSpPr>
          <p:nvPr>
            <p:ph type="title"/>
          </p:nvPr>
        </p:nvSpPr>
        <p:spPr>
          <a:xfrm>
            <a:off x="1981201" y="381000"/>
            <a:ext cx="5818139" cy="566738"/>
          </a:xfrm>
        </p:spPr>
        <p:txBody>
          <a:bodyPr>
            <a:noAutofit/>
          </a:bodyPr>
          <a:lstStyle/>
          <a:p>
            <a:r>
              <a:rPr lang="en-US" sz="2800" b="0" dirty="0"/>
              <a:t>Free Space Path Loss</a:t>
            </a:r>
          </a:p>
        </p:txBody>
      </p:sp>
    </p:spTree>
    <p:extLst>
      <p:ext uri="{BB962C8B-B14F-4D97-AF65-F5344CB8AC3E}">
        <p14:creationId xmlns:p14="http://schemas.microsoft.com/office/powerpoint/2010/main" val="36435235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6" name="Text Placeholder 6">
                <a:extLst>
                  <a:ext uri="{FF2B5EF4-FFF2-40B4-BE49-F238E27FC236}">
                    <a16:creationId xmlns:a16="http://schemas.microsoft.com/office/drawing/2014/main" id="{3C22B73B-8888-45A2-85B6-7AB09F8DE173}"/>
                  </a:ext>
                </a:extLst>
              </p:cNvPr>
              <p:cNvSpPr txBox="1">
                <a:spLocks/>
              </p:cNvSpPr>
              <p:nvPr/>
            </p:nvSpPr>
            <p:spPr>
              <a:xfrm>
                <a:off x="1981200" y="1143000"/>
                <a:ext cx="7696200" cy="5105400"/>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pPr>
                  <a:lnSpc>
                    <a:spcPct val="115000"/>
                  </a:lnSpc>
                  <a:spcBef>
                    <a:spcPts val="0"/>
                  </a:spcBef>
                </a:pPr>
                <a:r>
                  <a:rPr lang="en-US" sz="1600" dirty="0"/>
                  <a:t>8. </a:t>
                </a:r>
                <a:r>
                  <a:rPr lang="en-US" sz="1600" dirty="0">
                    <a:solidFill>
                      <a:srgbClr val="000000"/>
                    </a:solidFill>
                    <a:ea typeface="Calibri" panose="020F0502020204030204" pitchFamily="34" charset="0"/>
                    <a:cs typeface="Times New Roman" panose="02020603050405020304" pitchFamily="18" charset="0"/>
                  </a:rPr>
                  <a:t>Use a scientific calculator to calculate Delta </a:t>
                </a:r>
                <a14:m>
                  <m:oMath xmlns:m="http://schemas.openxmlformats.org/officeDocument/2006/math">
                    <m:sSub>
                      <m:sSubPr>
                        <m:ctrlPr>
                          <a:rPr lang="en-US" sz="1600" i="1">
                            <a:solidFill>
                              <a:srgbClr val="050505"/>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600" i="1">
                            <a:solidFill>
                              <a:srgbClr val="050505"/>
                            </a:solidFill>
                            <a:latin typeface="Cambria Math" panose="02040503050406030204" pitchFamily="18" charset="0"/>
                            <a:ea typeface="Calibri" panose="020F0502020204030204" pitchFamily="34" charset="0"/>
                            <a:cs typeface="Times New Roman" panose="02020603050405020304" pitchFamily="18" charset="0"/>
                          </a:rPr>
                          <m:t>𝐿</m:t>
                        </m:r>
                      </m:e>
                      <m:sub>
                        <m:r>
                          <a:rPr lang="en-US" sz="1600" i="1">
                            <a:solidFill>
                              <a:srgbClr val="050505"/>
                            </a:solidFill>
                            <a:latin typeface="Cambria Math" panose="02040503050406030204" pitchFamily="18" charset="0"/>
                            <a:ea typeface="Calibri" panose="020F0502020204030204" pitchFamily="34" charset="0"/>
                            <a:cs typeface="Times New Roman" panose="02020603050405020304" pitchFamily="18" charset="0"/>
                          </a:rPr>
                          <m:t>𝑓𝑆</m:t>
                        </m:r>
                      </m:sub>
                    </m:sSub>
                  </m:oMath>
                </a14:m>
                <a:r>
                  <a:rPr lang="en-US" sz="1600" dirty="0">
                    <a:solidFill>
                      <a:srgbClr val="000000"/>
                    </a:solidFill>
                    <a:ea typeface="Calibri" panose="020F0502020204030204" pitchFamily="34" charset="0"/>
                    <a:cs typeface="Times New Roman" panose="02020603050405020304" pitchFamily="18" charset="0"/>
                  </a:rPr>
                  <a:t> for D1 = 20 meters and D2 = 40 meters. </a:t>
                </a:r>
                <a:r>
                  <a:rPr lang="en-US" sz="1600" dirty="0"/>
                  <a:t>[4 points] </a:t>
                </a:r>
                <a:r>
                  <a:rPr lang="en-US" sz="1600" dirty="0">
                    <a:ea typeface="Calibri" panose="020F0502020204030204" pitchFamily="34" charset="0"/>
                    <a:cs typeface="Times New Roman" panose="02020603050405020304" pitchFamily="18" charset="0"/>
                  </a:rPr>
                  <a:t> </a:t>
                </a:r>
              </a:p>
              <a:p>
                <a:pPr algn="ctr">
                  <a:lnSpc>
                    <a:spcPct val="115000"/>
                  </a:lnSpc>
                  <a:spcBef>
                    <a:spcPts val="0"/>
                  </a:spcBef>
                </a:pPr>
                <a:r>
                  <a:rPr lang="en-US" sz="1600" dirty="0">
                    <a:solidFill>
                      <a:srgbClr val="000000"/>
                    </a:solidFill>
                    <a:ea typeface="Calibri" panose="020F0502020204030204" pitchFamily="34" charset="0"/>
                    <a:cs typeface="Times New Roman" panose="02020603050405020304" pitchFamily="18" charset="0"/>
                  </a:rPr>
                  <a:t>Delta </a:t>
                </a:r>
                <a14:m>
                  <m:oMath xmlns:m="http://schemas.openxmlformats.org/officeDocument/2006/math">
                    <m:sSub>
                      <m:sSubPr>
                        <m:ctrlPr>
                          <a:rPr lang="en-US" sz="1600" i="1">
                            <a:solidFill>
                              <a:srgbClr val="050505"/>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600" i="1">
                            <a:solidFill>
                              <a:srgbClr val="050505"/>
                            </a:solidFill>
                            <a:latin typeface="Cambria Math" panose="02040503050406030204" pitchFamily="18" charset="0"/>
                            <a:ea typeface="Calibri" panose="020F0502020204030204" pitchFamily="34" charset="0"/>
                            <a:cs typeface="Times New Roman" panose="02020603050405020304" pitchFamily="18" charset="0"/>
                          </a:rPr>
                          <m:t>𝐿</m:t>
                        </m:r>
                      </m:e>
                      <m:sub>
                        <m:r>
                          <a:rPr lang="en-US" sz="1600" i="1">
                            <a:solidFill>
                              <a:srgbClr val="050505"/>
                            </a:solidFill>
                            <a:latin typeface="Cambria Math" panose="02040503050406030204" pitchFamily="18" charset="0"/>
                            <a:ea typeface="Calibri" panose="020F0502020204030204" pitchFamily="34" charset="0"/>
                            <a:cs typeface="Times New Roman" panose="02020603050405020304" pitchFamily="18" charset="0"/>
                          </a:rPr>
                          <m:t>𝑓𝑆</m:t>
                        </m:r>
                        <m:r>
                          <a:rPr lang="en-US" sz="1600" i="1">
                            <a:solidFill>
                              <a:srgbClr val="050505"/>
                            </a:solidFill>
                            <a:latin typeface="Cambria Math" panose="02040503050406030204" pitchFamily="18" charset="0"/>
                            <a:ea typeface="Calibri" panose="020F0502020204030204" pitchFamily="34" charset="0"/>
                            <a:cs typeface="Times New Roman" panose="02020603050405020304" pitchFamily="18" charset="0"/>
                          </a:rPr>
                          <m:t> </m:t>
                        </m:r>
                      </m:sub>
                    </m:sSub>
                  </m:oMath>
                </a14:m>
                <a:r>
                  <a:rPr lang="en-US" sz="1600" dirty="0">
                    <a:solidFill>
                      <a:srgbClr val="000000"/>
                    </a:solidFill>
                    <a:ea typeface="Calibri" panose="020F0502020204030204" pitchFamily="34" charset="0"/>
                    <a:cs typeface="Times New Roman" panose="02020603050405020304" pitchFamily="18" charset="0"/>
                  </a:rPr>
                  <a:t>= _____-6.021______</a:t>
                </a:r>
                <a:endParaRPr lang="en-US" sz="1600" dirty="0">
                  <a:ea typeface="Calibri" panose="020F0502020204030204" pitchFamily="34" charset="0"/>
                  <a:cs typeface="Times New Roman" panose="02020603050405020304" pitchFamily="18" charset="0"/>
                </a:endParaRPr>
              </a:p>
              <a:p>
                <a:r>
                  <a:rPr lang="en-US" sz="1600" dirty="0"/>
                  <a:t> </a:t>
                </a:r>
              </a:p>
              <a:p>
                <a:r>
                  <a:rPr lang="en-US" sz="1600" dirty="0"/>
                  <a:t>9. </a:t>
                </a:r>
                <a:r>
                  <a:rPr lang="en-US" sz="1600" dirty="0">
                    <a:ea typeface="Calibri" panose="020F0502020204030204" pitchFamily="34" charset="0"/>
                    <a:cs typeface="Times New Roman" panose="02020603050405020304" pitchFamily="18" charset="0"/>
                  </a:rPr>
                  <a:t>Is your calculation approximately the same as the result from Part 1 Step 2? </a:t>
                </a:r>
                <a:r>
                  <a:rPr lang="en-US" sz="1600" dirty="0"/>
                  <a:t>[4 points] </a:t>
                </a:r>
                <a:endParaRPr lang="en-US" sz="1600" dirty="0">
                  <a:ea typeface="Calibri" panose="020F0502020204030204" pitchFamily="34" charset="0"/>
                  <a:cs typeface="Times New Roman" panose="02020603050405020304" pitchFamily="18" charset="0"/>
                </a:endParaRPr>
              </a:p>
              <a:p>
                <a:r>
                  <a:rPr lang="en-US" sz="1600" b="1" dirty="0"/>
                  <a:t>Answer: no </a:t>
                </a:r>
              </a:p>
              <a:p>
                <a:endParaRPr lang="en-US" sz="1600" dirty="0"/>
              </a:p>
            </p:txBody>
          </p:sp>
        </mc:Choice>
        <mc:Fallback>
          <p:sp>
            <p:nvSpPr>
              <p:cNvPr id="6" name="Text Placeholder 6">
                <a:extLst>
                  <a:ext uri="{FF2B5EF4-FFF2-40B4-BE49-F238E27FC236}">
                    <a16:creationId xmlns:a16="http://schemas.microsoft.com/office/drawing/2014/main" id="{3C22B73B-8888-45A2-85B6-7AB09F8DE173}"/>
                  </a:ext>
                </a:extLst>
              </p:cNvPr>
              <p:cNvSpPr txBox="1">
                <a:spLocks noRot="1" noChangeAspect="1" noMove="1" noResize="1" noEditPoints="1" noAdjustHandles="1" noChangeArrowheads="1" noChangeShapeType="1" noTextEdit="1"/>
              </p:cNvSpPr>
              <p:nvPr/>
            </p:nvSpPr>
            <p:spPr>
              <a:xfrm>
                <a:off x="1981200" y="1143000"/>
                <a:ext cx="7696200" cy="5105400"/>
              </a:xfrm>
              <a:prstGeom prst="rect">
                <a:avLst/>
              </a:prstGeom>
              <a:blipFill>
                <a:blip r:embed="rId2"/>
                <a:stretch>
                  <a:fillRect l="-494"/>
                </a:stretch>
              </a:blipFill>
            </p:spPr>
            <p:txBody>
              <a:bodyPr/>
              <a:lstStyle/>
              <a:p>
                <a:r>
                  <a:rPr lang="en-US">
                    <a:noFill/>
                  </a:rPr>
                  <a:t> </a:t>
                </a:r>
              </a:p>
            </p:txBody>
          </p:sp>
        </mc:Fallback>
      </mc:AlternateContent>
      <p:sp>
        <p:nvSpPr>
          <p:cNvPr id="4" name="Title 3">
            <a:extLst>
              <a:ext uri="{FF2B5EF4-FFF2-40B4-BE49-F238E27FC236}">
                <a16:creationId xmlns:a16="http://schemas.microsoft.com/office/drawing/2014/main" id="{98EC6425-D2AA-4ED7-8955-375BF90E2444}"/>
              </a:ext>
            </a:extLst>
          </p:cNvPr>
          <p:cNvSpPr>
            <a:spLocks noGrp="1"/>
          </p:cNvSpPr>
          <p:nvPr>
            <p:ph type="title"/>
          </p:nvPr>
        </p:nvSpPr>
        <p:spPr>
          <a:xfrm>
            <a:off x="1981201" y="381000"/>
            <a:ext cx="5818139" cy="566738"/>
          </a:xfrm>
        </p:spPr>
        <p:txBody>
          <a:bodyPr>
            <a:noAutofit/>
          </a:bodyPr>
          <a:lstStyle/>
          <a:p>
            <a:r>
              <a:rPr lang="en-US" sz="2800" b="0" dirty="0"/>
              <a:t>Free Space Path Loss Cont.</a:t>
            </a:r>
          </a:p>
        </p:txBody>
      </p:sp>
    </p:spTree>
    <p:extLst>
      <p:ext uri="{BB962C8B-B14F-4D97-AF65-F5344CB8AC3E}">
        <p14:creationId xmlns:p14="http://schemas.microsoft.com/office/powerpoint/2010/main" val="1031084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65150" y="768334"/>
            <a:ext cx="8791501" cy="2866405"/>
          </a:xfrm>
        </p:spPr>
        <p:txBody>
          <a:bodyPr>
            <a:normAutofit/>
          </a:bodyPr>
          <a:lstStyle/>
          <a:p>
            <a:pPr>
              <a:lnSpc>
                <a:spcPct val="90000"/>
              </a:lnSpc>
            </a:pPr>
            <a:br>
              <a:rPr lang="en-US" sz="2900"/>
            </a:br>
            <a:br>
              <a:rPr lang="en-US" sz="2900"/>
            </a:br>
            <a:br>
              <a:rPr lang="en-US" sz="2900"/>
            </a:br>
            <a:br>
              <a:rPr lang="en-US" sz="2900"/>
            </a:br>
            <a:r>
              <a:rPr lang="en-US" sz="2900"/>
              <a:t>Baseband Signals and AM/FM Signals</a:t>
            </a:r>
            <a:br>
              <a:rPr lang="en-US" sz="2900"/>
            </a:br>
            <a:endParaRPr lang="en-US" sz="2900"/>
          </a:p>
        </p:txBody>
      </p:sp>
      <p:cxnSp>
        <p:nvCxnSpPr>
          <p:cNvPr id="9" name="Straight Connector 8">
            <a:extLst>
              <a:ext uri="{FF2B5EF4-FFF2-40B4-BE49-F238E27FC236}">
                <a16:creationId xmlns:a16="http://schemas.microsoft.com/office/drawing/2014/main" id="{BA7C2670-8081-9C42-82A1-23BBFAEAAA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919876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75BEF7CB-BB00-3345-8542-8F0FAFE1C48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12" name="Oval 11">
              <a:extLst>
                <a:ext uri="{FF2B5EF4-FFF2-40B4-BE49-F238E27FC236}">
                  <a16:creationId xmlns:a16="http://schemas.microsoft.com/office/drawing/2014/main" id="{4E633967-4EB4-9A43-9984-7E0C7DCE8F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24">
              <a:extLst>
                <a:ext uri="{FF2B5EF4-FFF2-40B4-BE49-F238E27FC236}">
                  <a16:creationId xmlns:a16="http://schemas.microsoft.com/office/drawing/2014/main" id="{80BB32CE-B79D-9449-AEBB-EC9F56A9A8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25">
              <a:extLst>
                <a:ext uri="{FF2B5EF4-FFF2-40B4-BE49-F238E27FC236}">
                  <a16:creationId xmlns:a16="http://schemas.microsoft.com/office/drawing/2014/main" id="{AFE8EC8C-9217-6E47-ACFA-7B2148F1BF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26">
              <a:extLst>
                <a:ext uri="{FF2B5EF4-FFF2-40B4-BE49-F238E27FC236}">
                  <a16:creationId xmlns:a16="http://schemas.microsoft.com/office/drawing/2014/main" id="{8BEA612E-5CC4-DA4D-8A68-0598644399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27">
              <a:extLst>
                <a:ext uri="{FF2B5EF4-FFF2-40B4-BE49-F238E27FC236}">
                  <a16:creationId xmlns:a16="http://schemas.microsoft.com/office/drawing/2014/main" id="{59DC8CDB-7B92-E848-AA26-43105184E7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28">
              <a:extLst>
                <a:ext uri="{FF2B5EF4-FFF2-40B4-BE49-F238E27FC236}">
                  <a16:creationId xmlns:a16="http://schemas.microsoft.com/office/drawing/2014/main" id="{876EC8B8-C9EB-A84A-858B-ADF81A5B76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29">
              <a:extLst>
                <a:ext uri="{FF2B5EF4-FFF2-40B4-BE49-F238E27FC236}">
                  <a16:creationId xmlns:a16="http://schemas.microsoft.com/office/drawing/2014/main" id="{078C5DEE-08C1-D546-BF9B-933B8419E8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Oval 18">
              <a:extLst>
                <a:ext uri="{FF2B5EF4-FFF2-40B4-BE49-F238E27FC236}">
                  <a16:creationId xmlns:a16="http://schemas.microsoft.com/office/drawing/2014/main" id="{7FA42EBE-8F86-FE44-BF12-AE5F7C9C16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6716"/>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579132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Programming data on computer monitor">
            <a:extLst>
              <a:ext uri="{FF2B5EF4-FFF2-40B4-BE49-F238E27FC236}">
                <a16:creationId xmlns:a16="http://schemas.microsoft.com/office/drawing/2014/main" id="{DD7E214B-9FCC-8C34-732D-4E241473E924}"/>
              </a:ext>
            </a:extLst>
          </p:cNvPr>
          <p:cNvPicPr>
            <a:picLocks noChangeAspect="1"/>
          </p:cNvPicPr>
          <p:nvPr/>
        </p:nvPicPr>
        <p:blipFill rotWithShape="1">
          <a:blip r:embed="rId2"/>
          <a:srcRect t="12054" b="3677"/>
          <a:stretch/>
        </p:blipFill>
        <p:spPr>
          <a:xfrm>
            <a:off x="20" y="1"/>
            <a:ext cx="12191980" cy="6857999"/>
          </a:xfrm>
          <a:prstGeom prst="rect">
            <a:avLst/>
          </a:prstGeom>
        </p:spPr>
      </p:pic>
      <p:sp>
        <p:nvSpPr>
          <p:cNvPr id="10" name="Rectangle">
            <a:extLst>
              <a:ext uri="{FF2B5EF4-FFF2-40B4-BE49-F238E27FC236}">
                <a16:creationId xmlns:a16="http://schemas.microsoft.com/office/drawing/2014/main" id="{B4F75AE3-A3AC-DE4C-98FE-EC9DC3BF8D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24783" y="-1"/>
            <a:ext cx="5267217" cy="6858000"/>
          </a:xfrm>
          <a:prstGeom prst="rect">
            <a:avLst/>
          </a:prstGeom>
          <a:gradFill flip="none" rotWithShape="1">
            <a:gsLst>
              <a:gs pos="31000">
                <a:schemeClr val="bg1">
                  <a:alpha val="80000"/>
                </a:schemeClr>
              </a:gs>
              <a:gs pos="0">
                <a:schemeClr val="bg1"/>
              </a:gs>
              <a:gs pos="100000">
                <a:schemeClr val="bg1">
                  <a:alpha val="34000"/>
                </a:schemeClr>
              </a:gs>
            </a:gsLst>
            <a:path path="circle">
              <a:fillToRect r="100000" b="100000"/>
            </a:path>
            <a:tileRect l="-100000" t="-100000"/>
          </a:gradFill>
          <a:ln w="12700">
            <a:miter lim="400000"/>
          </a:ln>
        </p:spPr>
        <p:txBody>
          <a:bodyPr lIns="50800" tIns="50800" rIns="50800" bIns="50800" anchor="ctr"/>
          <a:lstStyle/>
          <a:p>
            <a:pPr algn="ctr"/>
            <a:endParaRPr sz="2600" cap="all" dirty="0">
              <a:solidFill>
                <a:srgbClr val="FFFFFF"/>
              </a:solidFill>
              <a:sym typeface="Avenir Next"/>
            </a:endParaRPr>
          </a:p>
        </p:txBody>
      </p:sp>
      <p:grpSp>
        <p:nvGrpSpPr>
          <p:cNvPr id="12" name="Group 11">
            <a:extLst>
              <a:ext uri="{FF2B5EF4-FFF2-40B4-BE49-F238E27FC236}">
                <a16:creationId xmlns:a16="http://schemas.microsoft.com/office/drawing/2014/main" id="{44406D7A-DB1A-D940-8AD1-93FAF9DD71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1746" y="0"/>
            <a:ext cx="1900254" cy="6858000"/>
            <a:chOff x="10291746" y="0"/>
            <a:chExt cx="1900254" cy="6858000"/>
          </a:xfrm>
        </p:grpSpPr>
        <p:sp>
          <p:nvSpPr>
            <p:cNvPr id="13" name="Freeform 40">
              <a:extLst>
                <a:ext uri="{FF2B5EF4-FFF2-40B4-BE49-F238E27FC236}">
                  <a16:creationId xmlns:a16="http://schemas.microsoft.com/office/drawing/2014/main" id="{D0F85DF7-431B-BE45-B932-0E22FC3F84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5829" y="809310"/>
              <a:ext cx="536171" cy="1124839"/>
            </a:xfrm>
            <a:custGeom>
              <a:avLst/>
              <a:gdLst>
                <a:gd name="connsiteX0" fmla="*/ 536171 w 536171"/>
                <a:gd name="connsiteY0" fmla="*/ 0 h 1124839"/>
                <a:gd name="connsiteX1" fmla="*/ 536171 w 536171"/>
                <a:gd name="connsiteY1" fmla="*/ 1124839 h 1124839"/>
                <a:gd name="connsiteX2" fmla="*/ 451423 w 536171"/>
                <a:gd name="connsiteY2" fmla="*/ 1116295 h 1124839"/>
                <a:gd name="connsiteX3" fmla="*/ 0 w 536171"/>
                <a:gd name="connsiteY3" fmla="*/ 562419 h 1124839"/>
                <a:gd name="connsiteX4" fmla="*/ 451423 w 536171"/>
                <a:gd name="connsiteY4" fmla="*/ 8543 h 1124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171" h="1124839">
                  <a:moveTo>
                    <a:pt x="536171" y="0"/>
                  </a:moveTo>
                  <a:lnTo>
                    <a:pt x="536171" y="1124839"/>
                  </a:lnTo>
                  <a:lnTo>
                    <a:pt x="451423" y="1116295"/>
                  </a:lnTo>
                  <a:cubicBezTo>
                    <a:pt x="193797" y="1063577"/>
                    <a:pt x="0" y="835630"/>
                    <a:pt x="0" y="562419"/>
                  </a:cubicBezTo>
                  <a:cubicBezTo>
                    <a:pt x="0" y="289208"/>
                    <a:pt x="193797" y="61261"/>
                    <a:pt x="451423" y="85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41">
              <a:extLst>
                <a:ext uri="{FF2B5EF4-FFF2-40B4-BE49-F238E27FC236}">
                  <a16:creationId xmlns:a16="http://schemas.microsoft.com/office/drawing/2014/main" id="{BEA0AA89-2965-2A44-B84E-51C748B2D2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748" y="0"/>
              <a:ext cx="1130725" cy="565362"/>
            </a:xfrm>
            <a:custGeom>
              <a:avLst/>
              <a:gdLst>
                <a:gd name="connsiteX0" fmla="*/ 0 w 1130725"/>
                <a:gd name="connsiteY0" fmla="*/ 0 h 565362"/>
                <a:gd name="connsiteX1" fmla="*/ 25420 w 1130725"/>
                <a:gd name="connsiteY1" fmla="*/ 0 h 565362"/>
                <a:gd name="connsiteX2" fmla="*/ 36369 w 1130725"/>
                <a:gd name="connsiteY2" fmla="*/ 108609 h 565362"/>
                <a:gd name="connsiteX3" fmla="*/ 565363 w 1130725"/>
                <a:gd name="connsiteY3" fmla="*/ 539750 h 565362"/>
                <a:gd name="connsiteX4" fmla="*/ 1094356 w 1130725"/>
                <a:gd name="connsiteY4" fmla="*/ 108609 h 565362"/>
                <a:gd name="connsiteX5" fmla="*/ 1105305 w 1130725"/>
                <a:gd name="connsiteY5" fmla="*/ 0 h 565362"/>
                <a:gd name="connsiteX6" fmla="*/ 1130725 w 1130725"/>
                <a:gd name="connsiteY6" fmla="*/ 0 h 565362"/>
                <a:gd name="connsiteX7" fmla="*/ 565363 w 1130725"/>
                <a:gd name="connsiteY7" fmla="*/ 565362 h 565362"/>
                <a:gd name="connsiteX8" fmla="*/ 0 w 1130725"/>
                <a:gd name="connsiteY8" fmla="*/ 0 h 565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725" h="565362">
                  <a:moveTo>
                    <a:pt x="0" y="0"/>
                  </a:moveTo>
                  <a:lnTo>
                    <a:pt x="25420" y="0"/>
                  </a:lnTo>
                  <a:lnTo>
                    <a:pt x="36369" y="108609"/>
                  </a:lnTo>
                  <a:cubicBezTo>
                    <a:pt x="86718" y="354660"/>
                    <a:pt x="304425" y="539750"/>
                    <a:pt x="565363" y="539750"/>
                  </a:cubicBezTo>
                  <a:cubicBezTo>
                    <a:pt x="826300" y="539750"/>
                    <a:pt x="1044007" y="354660"/>
                    <a:pt x="1094356" y="108609"/>
                  </a:cubicBezTo>
                  <a:lnTo>
                    <a:pt x="1105305" y="0"/>
                  </a:lnTo>
                  <a:lnTo>
                    <a:pt x="1130725" y="0"/>
                  </a:lnTo>
                  <a:cubicBezTo>
                    <a:pt x="1130725" y="312241"/>
                    <a:pt x="877604" y="565362"/>
                    <a:pt x="565363" y="565362"/>
                  </a:cubicBezTo>
                  <a:cubicBezTo>
                    <a:pt x="253121" y="565362"/>
                    <a:pt x="0" y="312241"/>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42">
              <a:extLst>
                <a:ext uri="{FF2B5EF4-FFF2-40B4-BE49-F238E27FC236}">
                  <a16:creationId xmlns:a16="http://schemas.microsoft.com/office/drawing/2014/main" id="{7EC47259-887A-FD48-989C-42BC5A3C98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0"/>
              <a:ext cx="535422" cy="562344"/>
            </a:xfrm>
            <a:custGeom>
              <a:avLst/>
              <a:gdLst>
                <a:gd name="connsiteX0" fmla="*/ 0 w 535422"/>
                <a:gd name="connsiteY0" fmla="*/ 0 h 562344"/>
                <a:gd name="connsiteX1" fmla="*/ 25421 w 535422"/>
                <a:gd name="connsiteY1" fmla="*/ 0 h 562344"/>
                <a:gd name="connsiteX2" fmla="*/ 36370 w 535422"/>
                <a:gd name="connsiteY2" fmla="*/ 108609 h 562344"/>
                <a:gd name="connsiteX3" fmla="*/ 469781 w 535422"/>
                <a:gd name="connsiteY3" fmla="*/ 531316 h 562344"/>
                <a:gd name="connsiteX4" fmla="*/ 535422 w 535422"/>
                <a:gd name="connsiteY4" fmla="*/ 537108 h 562344"/>
                <a:gd name="connsiteX5" fmla="*/ 535422 w 535422"/>
                <a:gd name="connsiteY5" fmla="*/ 562344 h 562344"/>
                <a:gd name="connsiteX6" fmla="*/ 451424 w 535422"/>
                <a:gd name="connsiteY6" fmla="*/ 553876 h 562344"/>
                <a:gd name="connsiteX7" fmla="*/ 0 w 535422"/>
                <a:gd name="connsiteY7" fmla="*/ 0 h 56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422" h="562344">
                  <a:moveTo>
                    <a:pt x="0" y="0"/>
                  </a:moveTo>
                  <a:lnTo>
                    <a:pt x="25421" y="0"/>
                  </a:lnTo>
                  <a:lnTo>
                    <a:pt x="36370" y="108609"/>
                  </a:lnTo>
                  <a:cubicBezTo>
                    <a:pt x="80425" y="323904"/>
                    <a:pt x="252614" y="492525"/>
                    <a:pt x="469781" y="531316"/>
                  </a:cubicBezTo>
                  <a:lnTo>
                    <a:pt x="535422" y="537108"/>
                  </a:lnTo>
                  <a:lnTo>
                    <a:pt x="535422" y="562344"/>
                  </a:lnTo>
                  <a:lnTo>
                    <a:pt x="451424" y="553876"/>
                  </a:lnTo>
                  <a:cubicBezTo>
                    <a:pt x="193797" y="501158"/>
                    <a:pt x="0" y="273211"/>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43">
              <a:extLst>
                <a:ext uri="{FF2B5EF4-FFF2-40B4-BE49-F238E27FC236}">
                  <a16:creationId xmlns:a16="http://schemas.microsoft.com/office/drawing/2014/main" id="{16E261C3-18BE-934F-8A2B-59BE70AE2F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2181112"/>
              <a:ext cx="535422" cy="1124687"/>
            </a:xfrm>
            <a:custGeom>
              <a:avLst/>
              <a:gdLst>
                <a:gd name="connsiteX0" fmla="*/ 535422 w 535422"/>
                <a:gd name="connsiteY0" fmla="*/ 0 h 1124687"/>
                <a:gd name="connsiteX1" fmla="*/ 535422 w 535422"/>
                <a:gd name="connsiteY1" fmla="*/ 25186 h 1124687"/>
                <a:gd name="connsiteX2" fmla="*/ 456541 w 535422"/>
                <a:gd name="connsiteY2" fmla="*/ 33138 h 1124687"/>
                <a:gd name="connsiteX3" fmla="*/ 25399 w 535422"/>
                <a:gd name="connsiteY3" fmla="*/ 562130 h 1124687"/>
                <a:gd name="connsiteX4" fmla="*/ 456541 w 535422"/>
                <a:gd name="connsiteY4" fmla="*/ 1091123 h 1124687"/>
                <a:gd name="connsiteX5" fmla="*/ 535422 w 535422"/>
                <a:gd name="connsiteY5" fmla="*/ 1099075 h 1124687"/>
                <a:gd name="connsiteX6" fmla="*/ 535422 w 535422"/>
                <a:gd name="connsiteY6" fmla="*/ 1124687 h 1124687"/>
                <a:gd name="connsiteX7" fmla="*/ 451423 w 535422"/>
                <a:gd name="connsiteY7" fmla="*/ 1116219 h 1124687"/>
                <a:gd name="connsiteX8" fmla="*/ 0 w 535422"/>
                <a:gd name="connsiteY8" fmla="*/ 562343 h 1124687"/>
                <a:gd name="connsiteX9" fmla="*/ 451423 w 535422"/>
                <a:gd name="connsiteY9" fmla="*/ 8468 h 112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422" h="1124687">
                  <a:moveTo>
                    <a:pt x="535422" y="0"/>
                  </a:moveTo>
                  <a:lnTo>
                    <a:pt x="535422" y="25186"/>
                  </a:lnTo>
                  <a:lnTo>
                    <a:pt x="456541" y="33138"/>
                  </a:lnTo>
                  <a:cubicBezTo>
                    <a:pt x="210489" y="83487"/>
                    <a:pt x="25399" y="301194"/>
                    <a:pt x="25399" y="562130"/>
                  </a:cubicBezTo>
                  <a:cubicBezTo>
                    <a:pt x="25399" y="823067"/>
                    <a:pt x="210489" y="1040774"/>
                    <a:pt x="456541" y="1091123"/>
                  </a:cubicBezTo>
                  <a:lnTo>
                    <a:pt x="535422" y="1099075"/>
                  </a:lnTo>
                  <a:lnTo>
                    <a:pt x="535422" y="1124687"/>
                  </a:lnTo>
                  <a:lnTo>
                    <a:pt x="451423" y="1116219"/>
                  </a:lnTo>
                  <a:cubicBezTo>
                    <a:pt x="193797" y="1063501"/>
                    <a:pt x="0" y="835554"/>
                    <a:pt x="0" y="562343"/>
                  </a:cubicBezTo>
                  <a:cubicBezTo>
                    <a:pt x="0" y="289132"/>
                    <a:pt x="193797" y="61185"/>
                    <a:pt x="451423" y="846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44">
              <a:extLst>
                <a:ext uri="{FF2B5EF4-FFF2-40B4-BE49-F238E27FC236}">
                  <a16:creationId xmlns:a16="http://schemas.microsoft.com/office/drawing/2014/main" id="{35A2267B-0862-A24E-87D2-6CE5187CF9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746" y="3549819"/>
              <a:ext cx="1130726" cy="1130724"/>
            </a:xfrm>
            <a:custGeom>
              <a:avLst/>
              <a:gdLst>
                <a:gd name="connsiteX0" fmla="*/ 565363 w 1130726"/>
                <a:gd name="connsiteY0" fmla="*/ 25186 h 1130724"/>
                <a:gd name="connsiteX1" fmla="*/ 25399 w 1130726"/>
                <a:gd name="connsiteY1" fmla="*/ 565149 h 1130724"/>
                <a:gd name="connsiteX2" fmla="*/ 565363 w 1130726"/>
                <a:gd name="connsiteY2" fmla="*/ 1105112 h 1130724"/>
                <a:gd name="connsiteX3" fmla="*/ 1105327 w 1130726"/>
                <a:gd name="connsiteY3" fmla="*/ 565149 h 1130724"/>
                <a:gd name="connsiteX4" fmla="*/ 565363 w 1130726"/>
                <a:gd name="connsiteY4" fmla="*/ 25186 h 1130724"/>
                <a:gd name="connsiteX5" fmla="*/ 565363 w 1130726"/>
                <a:gd name="connsiteY5" fmla="*/ 0 h 1130724"/>
                <a:gd name="connsiteX6" fmla="*/ 1130726 w 1130726"/>
                <a:gd name="connsiteY6" fmla="*/ 565362 h 1130724"/>
                <a:gd name="connsiteX7" fmla="*/ 565363 w 1130726"/>
                <a:gd name="connsiteY7" fmla="*/ 1130724 h 1130724"/>
                <a:gd name="connsiteX8" fmla="*/ 0 w 1130726"/>
                <a:gd name="connsiteY8" fmla="*/ 565362 h 1130724"/>
                <a:gd name="connsiteX9" fmla="*/ 565363 w 1130726"/>
                <a:gd name="connsiteY9" fmla="*/ 0 h 1130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0726" h="1130724">
                  <a:moveTo>
                    <a:pt x="565363" y="25186"/>
                  </a:moveTo>
                  <a:cubicBezTo>
                    <a:pt x="267149" y="25186"/>
                    <a:pt x="25399" y="266936"/>
                    <a:pt x="25399" y="565149"/>
                  </a:cubicBezTo>
                  <a:cubicBezTo>
                    <a:pt x="25399" y="863362"/>
                    <a:pt x="267149" y="1105112"/>
                    <a:pt x="565363" y="1105112"/>
                  </a:cubicBezTo>
                  <a:cubicBezTo>
                    <a:pt x="863577" y="1105112"/>
                    <a:pt x="1105327" y="863362"/>
                    <a:pt x="1105327" y="565149"/>
                  </a:cubicBezTo>
                  <a:cubicBezTo>
                    <a:pt x="1105327" y="266936"/>
                    <a:pt x="863577" y="25186"/>
                    <a:pt x="565363" y="25186"/>
                  </a:cubicBezTo>
                  <a:close/>
                  <a:moveTo>
                    <a:pt x="565363" y="0"/>
                  </a:moveTo>
                  <a:cubicBezTo>
                    <a:pt x="877604" y="0"/>
                    <a:pt x="1130726" y="253121"/>
                    <a:pt x="1130726" y="565362"/>
                  </a:cubicBezTo>
                  <a:cubicBezTo>
                    <a:pt x="1130726" y="877603"/>
                    <a:pt x="877604" y="1130724"/>
                    <a:pt x="565363" y="1130724"/>
                  </a:cubicBezTo>
                  <a:cubicBezTo>
                    <a:pt x="253122" y="1130724"/>
                    <a:pt x="0" y="877603"/>
                    <a:pt x="0" y="565362"/>
                  </a:cubicBezTo>
                  <a:cubicBezTo>
                    <a:pt x="0" y="253121"/>
                    <a:pt x="253122" y="0"/>
                    <a:pt x="56536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45">
              <a:extLst>
                <a:ext uri="{FF2B5EF4-FFF2-40B4-BE49-F238E27FC236}">
                  <a16:creationId xmlns:a16="http://schemas.microsoft.com/office/drawing/2014/main" id="{A404A0DE-A076-8C4E-B8D4-EBC9453377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3552837"/>
              <a:ext cx="535422" cy="1124688"/>
            </a:xfrm>
            <a:custGeom>
              <a:avLst/>
              <a:gdLst>
                <a:gd name="connsiteX0" fmla="*/ 535422 w 535422"/>
                <a:gd name="connsiteY0" fmla="*/ 0 h 1124688"/>
                <a:gd name="connsiteX1" fmla="*/ 535422 w 535422"/>
                <a:gd name="connsiteY1" fmla="*/ 25186 h 1124688"/>
                <a:gd name="connsiteX2" fmla="*/ 456541 w 535422"/>
                <a:gd name="connsiteY2" fmla="*/ 33138 h 1124688"/>
                <a:gd name="connsiteX3" fmla="*/ 25399 w 535422"/>
                <a:gd name="connsiteY3" fmla="*/ 562131 h 1124688"/>
                <a:gd name="connsiteX4" fmla="*/ 456541 w 535422"/>
                <a:gd name="connsiteY4" fmla="*/ 1091124 h 1124688"/>
                <a:gd name="connsiteX5" fmla="*/ 535422 w 535422"/>
                <a:gd name="connsiteY5" fmla="*/ 1099076 h 1124688"/>
                <a:gd name="connsiteX6" fmla="*/ 535422 w 535422"/>
                <a:gd name="connsiteY6" fmla="*/ 1124688 h 1124688"/>
                <a:gd name="connsiteX7" fmla="*/ 451423 w 535422"/>
                <a:gd name="connsiteY7" fmla="*/ 1116220 h 1124688"/>
                <a:gd name="connsiteX8" fmla="*/ 0 w 535422"/>
                <a:gd name="connsiteY8" fmla="*/ 562344 h 1124688"/>
                <a:gd name="connsiteX9" fmla="*/ 451423 w 535422"/>
                <a:gd name="connsiteY9" fmla="*/ 8468 h 112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422" h="1124688">
                  <a:moveTo>
                    <a:pt x="535422" y="0"/>
                  </a:moveTo>
                  <a:lnTo>
                    <a:pt x="535422" y="25186"/>
                  </a:lnTo>
                  <a:lnTo>
                    <a:pt x="456541" y="33138"/>
                  </a:lnTo>
                  <a:cubicBezTo>
                    <a:pt x="210489" y="83488"/>
                    <a:pt x="25399" y="301195"/>
                    <a:pt x="25399" y="562131"/>
                  </a:cubicBezTo>
                  <a:cubicBezTo>
                    <a:pt x="25399" y="823068"/>
                    <a:pt x="210489" y="1040775"/>
                    <a:pt x="456541" y="1091124"/>
                  </a:cubicBezTo>
                  <a:lnTo>
                    <a:pt x="535422" y="1099076"/>
                  </a:lnTo>
                  <a:lnTo>
                    <a:pt x="535422" y="1124688"/>
                  </a:lnTo>
                  <a:lnTo>
                    <a:pt x="451423" y="1116220"/>
                  </a:lnTo>
                  <a:cubicBezTo>
                    <a:pt x="193797" y="1063502"/>
                    <a:pt x="0" y="835555"/>
                    <a:pt x="0" y="562344"/>
                  </a:cubicBezTo>
                  <a:cubicBezTo>
                    <a:pt x="0" y="289133"/>
                    <a:pt x="193797" y="61186"/>
                    <a:pt x="451423" y="846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53">
              <a:extLst>
                <a:ext uri="{FF2B5EF4-FFF2-40B4-BE49-F238E27FC236}">
                  <a16:creationId xmlns:a16="http://schemas.microsoft.com/office/drawing/2014/main" id="{9EED6D73-C275-3347-BB66-C839642572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642" y="6295916"/>
              <a:ext cx="535358" cy="562084"/>
            </a:xfrm>
            <a:custGeom>
              <a:avLst/>
              <a:gdLst>
                <a:gd name="connsiteX0" fmla="*/ 535358 w 535358"/>
                <a:gd name="connsiteY0" fmla="*/ 0 h 562084"/>
                <a:gd name="connsiteX1" fmla="*/ 535358 w 535358"/>
                <a:gd name="connsiteY1" fmla="*/ 25186 h 562084"/>
                <a:gd name="connsiteX2" fmla="*/ 469717 w 535358"/>
                <a:gd name="connsiteY2" fmla="*/ 30978 h 562084"/>
                <a:gd name="connsiteX3" fmla="*/ 36306 w 535358"/>
                <a:gd name="connsiteY3" fmla="*/ 453686 h 562084"/>
                <a:gd name="connsiteX4" fmla="*/ 25378 w 535358"/>
                <a:gd name="connsiteY4" fmla="*/ 562084 h 562084"/>
                <a:gd name="connsiteX5" fmla="*/ 0 w 535358"/>
                <a:gd name="connsiteY5" fmla="*/ 562084 h 562084"/>
                <a:gd name="connsiteX6" fmla="*/ 11423 w 535358"/>
                <a:gd name="connsiteY6" fmla="*/ 448780 h 562084"/>
                <a:gd name="connsiteX7" fmla="*/ 465221 w 535358"/>
                <a:gd name="connsiteY7" fmla="*/ 6189 h 56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358" h="562084">
                  <a:moveTo>
                    <a:pt x="535358" y="0"/>
                  </a:moveTo>
                  <a:lnTo>
                    <a:pt x="535358" y="25186"/>
                  </a:lnTo>
                  <a:lnTo>
                    <a:pt x="469717" y="30978"/>
                  </a:lnTo>
                  <a:cubicBezTo>
                    <a:pt x="252550" y="69769"/>
                    <a:pt x="80361" y="238391"/>
                    <a:pt x="36306" y="453686"/>
                  </a:cubicBezTo>
                  <a:lnTo>
                    <a:pt x="25378" y="562084"/>
                  </a:lnTo>
                  <a:lnTo>
                    <a:pt x="0" y="562084"/>
                  </a:lnTo>
                  <a:lnTo>
                    <a:pt x="11423" y="448780"/>
                  </a:lnTo>
                  <a:cubicBezTo>
                    <a:pt x="57551" y="223357"/>
                    <a:pt x="237840" y="46805"/>
                    <a:pt x="465221" y="618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p:cNvSpPr>
            <a:spLocks noGrp="1"/>
          </p:cNvSpPr>
          <p:nvPr>
            <p:ph type="ctrTitle"/>
          </p:nvPr>
        </p:nvSpPr>
        <p:spPr>
          <a:xfrm>
            <a:off x="7489935" y="768334"/>
            <a:ext cx="3932537" cy="2866405"/>
          </a:xfrm>
        </p:spPr>
        <p:txBody>
          <a:bodyPr>
            <a:normAutofit/>
          </a:bodyPr>
          <a:lstStyle/>
          <a:p>
            <a:pPr>
              <a:lnSpc>
                <a:spcPct val="90000"/>
              </a:lnSpc>
            </a:pPr>
            <a:br>
              <a:rPr lang="en-US" sz="3000" dirty="0"/>
            </a:br>
            <a:br>
              <a:rPr lang="en-US" sz="3000" dirty="0"/>
            </a:br>
            <a:r>
              <a:rPr lang="en-US" sz="3000" dirty="0">
                <a:cs typeface="Calibri"/>
              </a:rPr>
              <a:t>Bit Error Rate of Fading Channels</a:t>
            </a:r>
            <a:br>
              <a:rPr lang="en-US" sz="3000" dirty="0">
                <a:cs typeface="Calibri"/>
              </a:rPr>
            </a:br>
            <a:br>
              <a:rPr lang="en-US" sz="3000" dirty="0">
                <a:ea typeface="Calibri" panose="020F0502020204030204" pitchFamily="34" charset="0"/>
                <a:cs typeface="Times New Roman" panose="02020603050405020304" pitchFamily="18" charset="0"/>
              </a:rPr>
            </a:br>
            <a:endParaRPr lang="en-US" sz="3000" dirty="0"/>
          </a:p>
        </p:txBody>
      </p:sp>
      <p:cxnSp>
        <p:nvCxnSpPr>
          <p:cNvPr id="21" name="Straight Connector 20">
            <a:extLst>
              <a:ext uri="{FF2B5EF4-FFF2-40B4-BE49-F238E27FC236}">
                <a16:creationId xmlns:a16="http://schemas.microsoft.com/office/drawing/2014/main" id="{41C79BB7-CCAB-2243-9830-5569626C4D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489934" y="6087110"/>
            <a:ext cx="413453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0625200"/>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1997202" y="639520"/>
            <a:ext cx="2571750" cy="1719072"/>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spcAft>
                <a:spcPts val="600"/>
              </a:spcAft>
            </a:pPr>
            <a:r>
              <a:rPr lang="en-US" sz="2900"/>
              <a:t>AWGN Channel and Rician Channel </a:t>
            </a:r>
          </a:p>
        </p:txBody>
      </p:sp>
      <p:sp>
        <p:nvSpPr>
          <p:cNvPr id="14"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06459" y="2573756"/>
            <a:ext cx="2441321" cy="18288"/>
          </a:xfrm>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 name="connsiteX0" fmla="*/ 0 w 2441321"/>
              <a:gd name="connsiteY0" fmla="*/ 0 h 18288"/>
              <a:gd name="connsiteX1" fmla="*/ 585917 w 2441321"/>
              <a:gd name="connsiteY1" fmla="*/ 0 h 18288"/>
              <a:gd name="connsiteX2" fmla="*/ 1123008 w 2441321"/>
              <a:gd name="connsiteY2" fmla="*/ 0 h 18288"/>
              <a:gd name="connsiteX3" fmla="*/ 1782164 w 2441321"/>
              <a:gd name="connsiteY3" fmla="*/ 0 h 18288"/>
              <a:gd name="connsiteX4" fmla="*/ 2441321 w 2441321"/>
              <a:gd name="connsiteY4" fmla="*/ 0 h 18288"/>
              <a:gd name="connsiteX5" fmla="*/ 2441321 w 2441321"/>
              <a:gd name="connsiteY5" fmla="*/ 18288 h 18288"/>
              <a:gd name="connsiteX6" fmla="*/ 1879817 w 2441321"/>
              <a:gd name="connsiteY6" fmla="*/ 18288 h 18288"/>
              <a:gd name="connsiteX7" fmla="*/ 1318313 w 2441321"/>
              <a:gd name="connsiteY7" fmla="*/ 18288 h 18288"/>
              <a:gd name="connsiteX8" fmla="*/ 659157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80302" y="-6619"/>
                  <a:pt x="363201" y="4913"/>
                  <a:pt x="585917" y="0"/>
                </a:cubicBezTo>
                <a:cubicBezTo>
                  <a:pt x="832357" y="-10107"/>
                  <a:pt x="996738" y="-34312"/>
                  <a:pt x="1196247" y="0"/>
                </a:cubicBezTo>
                <a:cubicBezTo>
                  <a:pt x="1357180" y="16623"/>
                  <a:pt x="1575042" y="-11041"/>
                  <a:pt x="1806578" y="0"/>
                </a:cubicBezTo>
                <a:cubicBezTo>
                  <a:pt x="2016334" y="246"/>
                  <a:pt x="2239353" y="-8732"/>
                  <a:pt x="2441321" y="0"/>
                </a:cubicBezTo>
                <a:cubicBezTo>
                  <a:pt x="2441188" y="8366"/>
                  <a:pt x="2440365" y="10017"/>
                  <a:pt x="2441321" y="18288"/>
                </a:cubicBezTo>
                <a:cubicBezTo>
                  <a:pt x="2159375" y="49009"/>
                  <a:pt x="2054495" y="45666"/>
                  <a:pt x="1830991" y="18288"/>
                </a:cubicBezTo>
                <a:cubicBezTo>
                  <a:pt x="1615846" y="7509"/>
                  <a:pt x="1521674" y="-5422"/>
                  <a:pt x="1269487" y="18288"/>
                </a:cubicBezTo>
                <a:cubicBezTo>
                  <a:pt x="1019660" y="53960"/>
                  <a:pt x="886911" y="42351"/>
                  <a:pt x="707983" y="18288"/>
                </a:cubicBezTo>
                <a:cubicBezTo>
                  <a:pt x="523434" y="27321"/>
                  <a:pt x="307885" y="34316"/>
                  <a:pt x="0" y="18288"/>
                </a:cubicBezTo>
                <a:cubicBezTo>
                  <a:pt x="-595" y="11182"/>
                  <a:pt x="-5" y="6307"/>
                  <a:pt x="0" y="0"/>
                </a:cubicBezTo>
                <a:close/>
              </a:path>
              <a:path w="2441321" h="18288" stroke="0" extrusionOk="0">
                <a:moveTo>
                  <a:pt x="0" y="0"/>
                </a:moveTo>
                <a:cubicBezTo>
                  <a:pt x="212126" y="-10265"/>
                  <a:pt x="442910" y="-11728"/>
                  <a:pt x="585917" y="0"/>
                </a:cubicBezTo>
                <a:cubicBezTo>
                  <a:pt x="724579" y="21751"/>
                  <a:pt x="879365" y="-33198"/>
                  <a:pt x="1123008" y="0"/>
                </a:cubicBezTo>
                <a:cubicBezTo>
                  <a:pt x="1377247" y="11220"/>
                  <a:pt x="1597861" y="-34280"/>
                  <a:pt x="1782164" y="0"/>
                </a:cubicBezTo>
                <a:cubicBezTo>
                  <a:pt x="1975975" y="-3055"/>
                  <a:pt x="2116392" y="-15531"/>
                  <a:pt x="2441321" y="0"/>
                </a:cubicBezTo>
                <a:cubicBezTo>
                  <a:pt x="2441666" y="6144"/>
                  <a:pt x="2441358" y="10525"/>
                  <a:pt x="2441321" y="18288"/>
                </a:cubicBezTo>
                <a:cubicBezTo>
                  <a:pt x="2180658" y="18322"/>
                  <a:pt x="2084222" y="5934"/>
                  <a:pt x="1879817" y="18288"/>
                </a:cubicBezTo>
                <a:cubicBezTo>
                  <a:pt x="1668182" y="16222"/>
                  <a:pt x="1551159" y="-6477"/>
                  <a:pt x="1318313" y="18288"/>
                </a:cubicBezTo>
                <a:cubicBezTo>
                  <a:pt x="1059871" y="56395"/>
                  <a:pt x="901959" y="23831"/>
                  <a:pt x="659157" y="18288"/>
                </a:cubicBezTo>
                <a:cubicBezTo>
                  <a:pt x="444692" y="28483"/>
                  <a:pt x="245032" y="39882"/>
                  <a:pt x="0" y="18288"/>
                </a:cubicBezTo>
                <a:cubicBezTo>
                  <a:pt x="-11" y="10485"/>
                  <a:pt x="-221" y="3288"/>
                  <a:pt x="0" y="0"/>
                </a:cubicBezTo>
                <a:close/>
              </a:path>
              <a:path w="2441321" h="18288" fill="none" stroke="0" extrusionOk="0">
                <a:moveTo>
                  <a:pt x="0" y="0"/>
                </a:moveTo>
                <a:cubicBezTo>
                  <a:pt x="265389" y="-22361"/>
                  <a:pt x="344845" y="-65"/>
                  <a:pt x="585917" y="0"/>
                </a:cubicBezTo>
                <a:cubicBezTo>
                  <a:pt x="858472" y="13102"/>
                  <a:pt x="949265" y="-8078"/>
                  <a:pt x="1196247" y="0"/>
                </a:cubicBezTo>
                <a:cubicBezTo>
                  <a:pt x="1379248" y="30707"/>
                  <a:pt x="1585336" y="24963"/>
                  <a:pt x="1806578" y="0"/>
                </a:cubicBezTo>
                <a:cubicBezTo>
                  <a:pt x="1986731" y="-19207"/>
                  <a:pt x="2264933" y="16601"/>
                  <a:pt x="2441321" y="0"/>
                </a:cubicBezTo>
                <a:cubicBezTo>
                  <a:pt x="2441440" y="8687"/>
                  <a:pt x="2440452" y="9944"/>
                  <a:pt x="2441321" y="18288"/>
                </a:cubicBezTo>
                <a:cubicBezTo>
                  <a:pt x="2149099" y="27348"/>
                  <a:pt x="2027305" y="56470"/>
                  <a:pt x="1830991" y="18288"/>
                </a:cubicBezTo>
                <a:cubicBezTo>
                  <a:pt x="1614571" y="-18764"/>
                  <a:pt x="1500998" y="10727"/>
                  <a:pt x="1269487" y="18288"/>
                </a:cubicBezTo>
                <a:cubicBezTo>
                  <a:pt x="1042399" y="37834"/>
                  <a:pt x="927922" y="45822"/>
                  <a:pt x="707983" y="18288"/>
                </a:cubicBezTo>
                <a:cubicBezTo>
                  <a:pt x="502575" y="-5380"/>
                  <a:pt x="350393" y="34499"/>
                  <a:pt x="0" y="18288"/>
                </a:cubicBezTo>
                <a:cubicBezTo>
                  <a:pt x="-394" y="12154"/>
                  <a:pt x="907" y="6688"/>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1167" y="8655"/>
                          <a:pt x="2440437" y="9975"/>
                          <a:pt x="2441321" y="18288"/>
                        </a:cubicBezTo>
                        <a:cubicBezTo>
                          <a:pt x="2169723" y="30506"/>
                          <a:pt x="2045712" y="39140"/>
                          <a:pt x="1830991" y="18288"/>
                        </a:cubicBezTo>
                        <a:cubicBezTo>
                          <a:pt x="1616270" y="-2564"/>
                          <a:pt x="1505876" y="3949"/>
                          <a:pt x="1269487" y="18288"/>
                        </a:cubicBezTo>
                        <a:cubicBezTo>
                          <a:pt x="1033098" y="32627"/>
                          <a:pt x="908661" y="41191"/>
                          <a:pt x="707983" y="18288"/>
                        </a:cubicBezTo>
                        <a:cubicBezTo>
                          <a:pt x="507305" y="-4615"/>
                          <a:pt x="333592" y="20759"/>
                          <a:pt x="0" y="18288"/>
                        </a:cubicBezTo>
                        <a:cubicBezTo>
                          <a:pt x="-688" y="11716"/>
                          <a:pt x="875" y="6357"/>
                          <a:pt x="0" y="0"/>
                        </a:cubicBezTo>
                        <a:close/>
                      </a:path>
                      <a:path w="2441321" h="18288"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735" y="5928"/>
                          <a:pt x="2441551" y="11133"/>
                          <a:pt x="2441321" y="18288"/>
                        </a:cubicBezTo>
                        <a:cubicBezTo>
                          <a:pt x="2166745" y="28773"/>
                          <a:pt x="2078726" y="15476"/>
                          <a:pt x="1879817" y="18288"/>
                        </a:cubicBezTo>
                        <a:cubicBezTo>
                          <a:pt x="1680908" y="21100"/>
                          <a:pt x="1548770" y="-4127"/>
                          <a:pt x="1318313" y="18288"/>
                        </a:cubicBezTo>
                        <a:cubicBezTo>
                          <a:pt x="1087856" y="40703"/>
                          <a:pt x="894613" y="3927"/>
                          <a:pt x="659157" y="18288"/>
                        </a:cubicBezTo>
                        <a:cubicBezTo>
                          <a:pt x="423701" y="32649"/>
                          <a:pt x="246611" y="33975"/>
                          <a:pt x="0" y="18288"/>
                        </a:cubicBezTo>
                        <a:cubicBezTo>
                          <a:pt x="-348" y="10388"/>
                          <a:pt x="-12" y="396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1997202" y="2807208"/>
            <a:ext cx="2571750" cy="3410712"/>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228600">
              <a:lnSpc>
                <a:spcPct val="90000"/>
              </a:lnSpc>
            </a:pPr>
            <a:r>
              <a:rPr lang="en-US" sz="1900"/>
              <a:t>This screenshot should show the bit rate error performance of both AWGN and Rician fading channels.</a:t>
            </a:r>
          </a:p>
        </p:txBody>
      </p:sp>
      <p:pic>
        <p:nvPicPr>
          <p:cNvPr id="4" name="Content Placeholder 3" descr="A screenshot of a computer&#10;&#10;Description automatically generated">
            <a:extLst>
              <a:ext uri="{FF2B5EF4-FFF2-40B4-BE49-F238E27FC236}">
                <a16:creationId xmlns:a16="http://schemas.microsoft.com/office/drawing/2014/main" id="{F837962C-CEA5-E058-96DC-F81CBFD5723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14722" y="1810941"/>
            <a:ext cx="5177790" cy="3236119"/>
          </a:xfrm>
          <a:prstGeom prst="rect">
            <a:avLst/>
          </a:prstGeom>
        </p:spPr>
      </p:pic>
    </p:spTree>
    <p:extLst>
      <p:ext uri="{BB962C8B-B14F-4D97-AF65-F5344CB8AC3E}">
        <p14:creationId xmlns:p14="http://schemas.microsoft.com/office/powerpoint/2010/main" val="3010984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DCB778-6CB1-4DD4-8633-1D0734428345}"/>
              </a:ext>
            </a:extLst>
          </p:cNvPr>
          <p:cNvSpPr>
            <a:spLocks noGrp="1"/>
          </p:cNvSpPr>
          <p:nvPr>
            <p:ph idx="1"/>
          </p:nvPr>
        </p:nvSpPr>
        <p:spPr>
          <a:xfrm>
            <a:off x="2209800" y="1143001"/>
            <a:ext cx="7524946" cy="4436163"/>
          </a:xfrm>
        </p:spPr>
        <p:txBody>
          <a:bodyPr>
            <a:normAutofit/>
          </a:bodyPr>
          <a:lstStyle/>
          <a:p>
            <a:pPr marL="0" indent="0">
              <a:lnSpc>
                <a:spcPct val="115000"/>
              </a:lnSpc>
              <a:spcBef>
                <a:spcPts val="0"/>
              </a:spcBef>
              <a:buNone/>
            </a:pPr>
            <a:r>
              <a:rPr lang="en-US" sz="1600" dirty="0">
                <a:latin typeface="Calibri" panose="020F0502020204030204" pitchFamily="34" charset="0"/>
                <a:ea typeface="Calibri" panose="020F0502020204030204" pitchFamily="34" charset="0"/>
                <a:cs typeface="Calibri" panose="020F0502020204030204" pitchFamily="34" charset="0"/>
              </a:rPr>
              <a:t>Compare and contrast the BER performance of PSK over a noise limited (AWGN) transmission channel to the performance of PSK over a Rician channel at 5- and 10-dB Signal to Noise Ratio (E</a:t>
            </a:r>
            <a:r>
              <a:rPr lang="en-US" sz="1600" baseline="-25000" dirty="0">
                <a:latin typeface="Calibri" panose="020F0502020204030204" pitchFamily="34" charset="0"/>
                <a:ea typeface="Calibri" panose="020F0502020204030204" pitchFamily="34" charset="0"/>
                <a:cs typeface="Calibri" panose="020F0502020204030204" pitchFamily="34" charset="0"/>
              </a:rPr>
              <a:t>b</a:t>
            </a:r>
            <a:r>
              <a:rPr lang="en-US" sz="1600" dirty="0">
                <a:latin typeface="Calibri" panose="020F0502020204030204" pitchFamily="34" charset="0"/>
                <a:ea typeface="Calibri" panose="020F0502020204030204" pitchFamily="34" charset="0"/>
                <a:cs typeface="Calibri" panose="020F0502020204030204" pitchFamily="34" charset="0"/>
              </a:rPr>
              <a:t>/N</a:t>
            </a:r>
            <a:r>
              <a:rPr lang="en-US" sz="1600" baseline="-25000" dirty="0">
                <a:latin typeface="Calibri" panose="020F0502020204030204" pitchFamily="34" charset="0"/>
                <a:ea typeface="Calibri" panose="020F0502020204030204" pitchFamily="34" charset="0"/>
                <a:cs typeface="Calibri" panose="020F0502020204030204" pitchFamily="34" charset="0"/>
              </a:rPr>
              <a:t>0</a:t>
            </a:r>
            <a:r>
              <a:rPr lang="en-US" sz="1600" dirty="0">
                <a:latin typeface="Calibri" panose="020F0502020204030204" pitchFamily="34" charset="0"/>
                <a:ea typeface="Calibri" panose="020F0502020204030204" pitchFamily="34" charset="0"/>
                <a:cs typeface="Calibri" panose="020F0502020204030204" pitchFamily="34" charset="0"/>
              </a:rPr>
              <a:t>), respectively.</a:t>
            </a:r>
          </a:p>
          <a:p>
            <a:pPr marL="0" indent="0">
              <a:lnSpc>
                <a:spcPct val="115000"/>
              </a:lnSpc>
              <a:spcBef>
                <a:spcPts val="0"/>
              </a:spcBef>
              <a:buNone/>
            </a:pPr>
            <a:endParaRPr lang="en-US" sz="1600" dirty="0">
              <a:latin typeface="Calibri" panose="020F0502020204030204" pitchFamily="34" charset="0"/>
              <a:ea typeface="Calibri" panose="020F0502020204030204" pitchFamily="34" charset="0"/>
              <a:cs typeface="Calibri" panose="020F0502020204030204" pitchFamily="34" charset="0"/>
            </a:endParaRPr>
          </a:p>
          <a:p>
            <a:pPr marL="0" indent="0">
              <a:lnSpc>
                <a:spcPct val="115000"/>
              </a:lnSpc>
              <a:spcBef>
                <a:spcPts val="0"/>
              </a:spcBef>
              <a:buNone/>
            </a:pPr>
            <a:r>
              <a:rPr lang="en-US" sz="1600" dirty="0">
                <a:latin typeface="Calibri" panose="020F0502020204030204" pitchFamily="34" charset="0"/>
                <a:ea typeface="Calibri" panose="020F0502020204030204" pitchFamily="34" charset="0"/>
                <a:cs typeface="Calibri" panose="020F0502020204030204" pitchFamily="34" charset="0"/>
              </a:rPr>
              <a:t>Is there a significant difference in BER performance of PSK between the AWGN channel and Rician channel?</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l"/>
            <a:r>
              <a:rPr lang="en-US" sz="1600" b="1" dirty="0">
                <a:latin typeface="Calibri" panose="020F0502020204030204" pitchFamily="34" charset="0"/>
                <a:cs typeface="Times New Roman" panose="02020603050405020304" pitchFamily="18" charset="0"/>
              </a:rPr>
              <a:t>Answer: </a:t>
            </a:r>
            <a:r>
              <a:rPr lang="en-US" sz="1400" dirty="0">
                <a:solidFill>
                  <a:srgbClr val="000000"/>
                </a:solidFill>
                <a:latin typeface="Carlito-Bold_1f_4"/>
              </a:rPr>
              <a:t>The lowest bit error rate is 16PSK. The BER</a:t>
            </a:r>
            <a:r>
              <a:rPr lang="en-US" sz="1400" dirty="0">
                <a:solidFill>
                  <a:srgbClr val="000000"/>
                </a:solidFill>
                <a:latin typeface="LiberationSans_15_4"/>
              </a:rPr>
              <a:t> </a:t>
            </a:r>
            <a:r>
              <a:rPr lang="en-US" sz="1400" dirty="0">
                <a:solidFill>
                  <a:srgbClr val="000000"/>
                </a:solidFill>
                <a:latin typeface="Carlito-Bold_1f_4"/>
              </a:rPr>
              <a:t>point of view, AWGN channel is better than</a:t>
            </a:r>
          </a:p>
          <a:p>
            <a:pPr marL="0" indent="0">
              <a:buNone/>
            </a:pPr>
            <a:r>
              <a:rPr lang="en-US" sz="1400" dirty="0">
                <a:solidFill>
                  <a:srgbClr val="000000"/>
                </a:solidFill>
                <a:latin typeface="Carlito-Bold_1f_4"/>
              </a:rPr>
              <a:t>multipath Rayleigh faded channel. Meaning, it has the bit error rate is less at the multipath Rayleigh faded and the bit error rate is large for 10dB</a:t>
            </a:r>
          </a:p>
          <a:p>
            <a:pPr marL="0" indent="0">
              <a:buNone/>
            </a:pPr>
            <a:endParaRPr lang="en-US" sz="1600" b="1" dirty="0"/>
          </a:p>
        </p:txBody>
      </p:sp>
      <p:sp>
        <p:nvSpPr>
          <p:cNvPr id="6" name="Title 1">
            <a:extLst>
              <a:ext uri="{FF2B5EF4-FFF2-40B4-BE49-F238E27FC236}">
                <a16:creationId xmlns:a16="http://schemas.microsoft.com/office/drawing/2014/main" id="{A6377E6E-C0A5-4872-8F20-1D6E94308EFE}"/>
              </a:ext>
            </a:extLst>
          </p:cNvPr>
          <p:cNvSpPr txBox="1">
            <a:spLocks/>
          </p:cNvSpPr>
          <p:nvPr/>
        </p:nvSpPr>
        <p:spPr>
          <a:xfrm>
            <a:off x="2209800" y="304800"/>
            <a:ext cx="53340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r>
              <a:rPr lang="en-US" sz="2800" dirty="0">
                <a:solidFill>
                  <a:srgbClr val="000000"/>
                </a:solidFill>
                <a:ea typeface="Times New Roman" panose="02020603050405020304" pitchFamily="18" charset="0"/>
                <a:cs typeface="Calibri" panose="020F0502020204030204" pitchFamily="34" charset="0"/>
              </a:rPr>
              <a:t>AWGN Channel and Rician Channel </a:t>
            </a:r>
            <a:endParaRPr lang="en-US" sz="2800" dirty="0">
              <a:solidFill>
                <a:schemeClr val="dk1"/>
              </a:solidFill>
              <a:latin typeface="+mn-lt"/>
              <a:ea typeface="+mn-ea"/>
              <a:cs typeface="+mn-cs"/>
            </a:endParaRPr>
          </a:p>
        </p:txBody>
      </p:sp>
    </p:spTree>
    <p:extLst>
      <p:ext uri="{BB962C8B-B14F-4D97-AF65-F5344CB8AC3E}">
        <p14:creationId xmlns:p14="http://schemas.microsoft.com/office/powerpoint/2010/main" val="36565412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A8263-DECC-D812-F0A4-F28120FCF5CC}"/>
              </a:ext>
            </a:extLst>
          </p:cNvPr>
          <p:cNvSpPr>
            <a:spLocks noGrp="1"/>
          </p:cNvSpPr>
          <p:nvPr>
            <p:ph type="title"/>
          </p:nvPr>
        </p:nvSpPr>
        <p:spPr/>
        <p:txBody>
          <a:bodyPr/>
          <a:lstStyle/>
          <a:p>
            <a:r>
              <a:rPr lang="en-US" dirty="0"/>
              <a:t>Challenges</a:t>
            </a:r>
          </a:p>
        </p:txBody>
      </p:sp>
      <p:sp>
        <p:nvSpPr>
          <p:cNvPr id="3" name="Content Placeholder 2">
            <a:extLst>
              <a:ext uri="{FF2B5EF4-FFF2-40B4-BE49-F238E27FC236}">
                <a16:creationId xmlns:a16="http://schemas.microsoft.com/office/drawing/2014/main" id="{578AB210-67C6-F772-2E74-5F38ECB48CBA}"/>
              </a:ext>
            </a:extLst>
          </p:cNvPr>
          <p:cNvSpPr>
            <a:spLocks noGrp="1"/>
          </p:cNvSpPr>
          <p:nvPr>
            <p:ph idx="1"/>
          </p:nvPr>
        </p:nvSpPr>
        <p:spPr/>
        <p:txBody>
          <a:bodyPr/>
          <a:lstStyle/>
          <a:p>
            <a:r>
              <a:rPr lang="en-US" dirty="0"/>
              <a:t>For me the biggest challenges was getting </a:t>
            </a:r>
            <a:r>
              <a:rPr lang="en-US" dirty="0" err="1"/>
              <a:t>citrix</a:t>
            </a:r>
            <a:r>
              <a:rPr lang="en-US" dirty="0"/>
              <a:t> to work in the beginning , I was also challenged because these ideas are very foreign to me, but it help to open my eyes to wired technologies as a whole .</a:t>
            </a:r>
          </a:p>
        </p:txBody>
      </p:sp>
    </p:spTree>
    <p:extLst>
      <p:ext uri="{BB962C8B-B14F-4D97-AF65-F5344CB8AC3E}">
        <p14:creationId xmlns:p14="http://schemas.microsoft.com/office/powerpoint/2010/main" val="22482765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2D1B7-CD8A-744E-6B7F-A607672740F5}"/>
              </a:ext>
            </a:extLst>
          </p:cNvPr>
          <p:cNvSpPr>
            <a:spLocks noGrp="1"/>
          </p:cNvSpPr>
          <p:nvPr>
            <p:ph type="title"/>
          </p:nvPr>
        </p:nvSpPr>
        <p:spPr/>
        <p:txBody>
          <a:bodyPr>
            <a:normAutofit/>
          </a:bodyPr>
          <a:lstStyle/>
          <a:p>
            <a:r>
              <a:rPr lang="en-US" dirty="0"/>
              <a:t>Career Skills</a:t>
            </a:r>
          </a:p>
        </p:txBody>
      </p:sp>
      <p:sp>
        <p:nvSpPr>
          <p:cNvPr id="3" name="Content Placeholder 2">
            <a:extLst>
              <a:ext uri="{FF2B5EF4-FFF2-40B4-BE49-F238E27FC236}">
                <a16:creationId xmlns:a16="http://schemas.microsoft.com/office/drawing/2014/main" id="{67DA0C51-573A-D81E-6A77-DA1F0708A975}"/>
              </a:ext>
            </a:extLst>
          </p:cNvPr>
          <p:cNvSpPr>
            <a:spLocks noGrp="1"/>
          </p:cNvSpPr>
          <p:nvPr>
            <p:ph idx="1"/>
          </p:nvPr>
        </p:nvSpPr>
        <p:spPr/>
        <p:txBody>
          <a:bodyPr/>
          <a:lstStyle/>
          <a:p>
            <a:r>
              <a:rPr lang="en-US" dirty="0"/>
              <a:t>As an inspiring Cyber professional, it is very important to understand all hardware technology and what makes them work and function and where could their compromise come from it has opened the door for me to look at infrastructure security in the near future .</a:t>
            </a:r>
          </a:p>
        </p:txBody>
      </p:sp>
    </p:spTree>
    <p:extLst>
      <p:ext uri="{BB962C8B-B14F-4D97-AF65-F5344CB8AC3E}">
        <p14:creationId xmlns:p14="http://schemas.microsoft.com/office/powerpoint/2010/main" val="38570523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C2627-7676-2E48-C980-1D3DFC32ACF9}"/>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ED340679-3E26-5BA0-F05A-1958178A16C2}"/>
              </a:ext>
            </a:extLst>
          </p:cNvPr>
          <p:cNvSpPr>
            <a:spLocks noGrp="1"/>
          </p:cNvSpPr>
          <p:nvPr>
            <p:ph idx="1"/>
          </p:nvPr>
        </p:nvSpPr>
        <p:spPr/>
        <p:txBody>
          <a:bodyPr/>
          <a:lstStyle/>
          <a:p>
            <a:r>
              <a:rPr lang="en-US" dirty="0"/>
              <a:t>In conclusion I am happy with the material covered and  feel it has made me a better technology professional going through this class .</a:t>
            </a:r>
          </a:p>
        </p:txBody>
      </p:sp>
    </p:spTree>
    <p:extLst>
      <p:ext uri="{BB962C8B-B14F-4D97-AF65-F5344CB8AC3E}">
        <p14:creationId xmlns:p14="http://schemas.microsoft.com/office/powerpoint/2010/main" val="39094928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330334" y="1037644"/>
            <a:ext cx="7201293" cy="4860236"/>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5000"/>
              </a:lnSpc>
              <a:spcBef>
                <a:spcPts val="0"/>
              </a:spcBef>
              <a:buNone/>
            </a:pPr>
            <a:r>
              <a:rPr lang="en-US" sz="1600" dirty="0">
                <a:latin typeface="Calibri" panose="020F0502020204030204" pitchFamily="34" charset="0"/>
                <a:ea typeface="Calibri" panose="020F0502020204030204" pitchFamily="34" charset="0"/>
                <a:cs typeface="Times New Roman" panose="02020603050405020304" pitchFamily="18" charset="0"/>
              </a:rPr>
              <a:t>1.Citrix .</a:t>
            </a:r>
          </a:p>
          <a:p>
            <a:pPr marL="0" indent="0">
              <a:lnSpc>
                <a:spcPct val="115000"/>
              </a:lnSpc>
              <a:spcBef>
                <a:spcPts val="0"/>
              </a:spcBef>
              <a:buNone/>
            </a:pPr>
            <a:r>
              <a:rPr lang="en-US" sz="1600" dirty="0">
                <a:latin typeface="Calibri" panose="020F0502020204030204" pitchFamily="34" charset="0"/>
                <a:ea typeface="Calibri" panose="020F0502020204030204" pitchFamily="34" charset="0"/>
                <a:cs typeface="Times New Roman" panose="02020603050405020304" pitchFamily="18" charset="0"/>
              </a:rPr>
              <a:t>2. </a:t>
            </a:r>
            <a:r>
              <a:rPr lang="en-US" sz="1600" dirty="0" err="1">
                <a:latin typeface="Calibri" panose="020F0502020204030204" pitchFamily="34" charset="0"/>
                <a:ea typeface="Calibri" panose="020F0502020204030204" pitchFamily="34" charset="0"/>
                <a:cs typeface="Times New Roman" panose="02020603050405020304" pitchFamily="18" charset="0"/>
              </a:rPr>
              <a:t>Itprotv.net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Bef>
                <a:spcPts val="0"/>
              </a:spcBef>
              <a:buNone/>
            </a:pPr>
            <a:r>
              <a:rPr lang="en-US" sz="1600" dirty="0">
                <a:latin typeface="Calibri" panose="020F0502020204030204" pitchFamily="34" charset="0"/>
                <a:ea typeface="Calibri" panose="020F0502020204030204" pitchFamily="34" charset="0"/>
                <a:cs typeface="Times New Roman" panose="02020603050405020304" pitchFamily="18" charset="0"/>
              </a:rPr>
              <a:t>3. </a:t>
            </a:r>
            <a:r>
              <a:rPr lang="en-US" sz="1600" dirty="0" err="1">
                <a:latin typeface="Calibri" panose="020F0502020204030204" pitchFamily="34" charset="0"/>
                <a:ea typeface="Calibri" panose="020F0502020204030204" pitchFamily="34" charset="0"/>
                <a:cs typeface="Times New Roman" panose="02020603050405020304" pitchFamily="18" charset="0"/>
              </a:rPr>
              <a:t>Github.com</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Bef>
                <a:spcPts val="0"/>
              </a:spcBef>
              <a:buNone/>
            </a:pPr>
            <a:r>
              <a:rPr lang="en-US" sz="1600" dirty="0">
                <a:latin typeface="Calibri" panose="020F0502020204030204" pitchFamily="34" charset="0"/>
                <a:ea typeface="Calibri" panose="020F0502020204030204" pitchFamily="34" charset="0"/>
                <a:cs typeface="Times New Roman" panose="02020603050405020304" pitchFamily="18" charset="0"/>
              </a:rPr>
              <a:t>4. Class textbook</a:t>
            </a:r>
          </a:p>
          <a:p>
            <a:pPr marL="0" indent="0">
              <a:lnSpc>
                <a:spcPct val="115000"/>
              </a:lnSpc>
              <a:spcBef>
                <a:spcPts val="0"/>
              </a:spcBef>
              <a:buNone/>
            </a:pPr>
            <a:r>
              <a:rPr lang="en-US" sz="1600">
                <a:latin typeface="Calibri" panose="020F0502020204030204" pitchFamily="34" charset="0"/>
                <a:ea typeface="Calibri" panose="020F0502020204030204" pitchFamily="34" charset="0"/>
                <a:cs typeface="Times New Roman" panose="02020603050405020304" pitchFamily="18" charset="0"/>
              </a:rPr>
              <a:t>5.cybrary.com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Bef>
                <a:spcPts val="0"/>
              </a:spcBef>
              <a:buNone/>
            </a:pPr>
            <a:r>
              <a:rPr lang="en-US" sz="1600" dirty="0">
                <a:latin typeface="Calibri" panose="020F0502020204030204" pitchFamily="34" charset="0"/>
                <a:ea typeface="Calibri" panose="020F0502020204030204" pitchFamily="34" charset="0"/>
                <a:cs typeface="Times New Roman" panose="02020603050405020304" pitchFamily="18" charset="0"/>
              </a:rPr>
              <a:t>……</a:t>
            </a:r>
          </a:p>
          <a:p>
            <a:pPr marL="0" indent="0">
              <a:lnSpc>
                <a:spcPct val="115000"/>
              </a:lnSpc>
              <a:spcBef>
                <a:spcPts val="0"/>
              </a:spcBef>
              <a:buNone/>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Bef>
                <a:spcPts val="0"/>
              </a:spcBef>
              <a:buNone/>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Bef>
                <a:spcPts val="0"/>
              </a:spcBef>
              <a:buNone/>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Bef>
                <a:spcPts val="0"/>
              </a:spcBef>
              <a:buNone/>
            </a:pP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2323707" y="351844"/>
            <a:ext cx="35814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r>
              <a:rPr lang="en-US" sz="2800" dirty="0">
                <a:solidFill>
                  <a:schemeClr val="dk1"/>
                </a:solidFill>
              </a:rPr>
              <a:t>References</a:t>
            </a:r>
          </a:p>
        </p:txBody>
      </p:sp>
      <p:sp>
        <p:nvSpPr>
          <p:cNvPr id="6" name="TextBox 5">
            <a:extLst>
              <a:ext uri="{FF2B5EF4-FFF2-40B4-BE49-F238E27FC236}">
                <a16:creationId xmlns:a16="http://schemas.microsoft.com/office/drawing/2014/main" id="{5676497A-C8F1-488A-AFF5-DD8A704C0844}"/>
              </a:ext>
            </a:extLst>
          </p:cNvPr>
          <p:cNvSpPr txBox="1"/>
          <p:nvPr/>
        </p:nvSpPr>
        <p:spPr>
          <a:xfrm>
            <a:off x="2533454" y="1905000"/>
            <a:ext cx="184731" cy="2308324"/>
          </a:xfrm>
          <a:prstGeom prst="rect">
            <a:avLst/>
          </a:prstGeom>
          <a:no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042121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85E1BDC-A9B0-4A87-82E3-F3187F69A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0990C621-3B8B-4820-8328-D47EF7CE8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39813" y="365126"/>
            <a:ext cx="8375585"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2312670" y="586822"/>
            <a:ext cx="2743200" cy="164592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spcAft>
                <a:spcPts val="600"/>
              </a:spcAft>
            </a:pPr>
            <a:r>
              <a:rPr lang="en-US" sz="2800"/>
              <a:t>Baseband Signals</a:t>
            </a:r>
          </a:p>
        </p:txBody>
      </p:sp>
      <p:sp>
        <p:nvSpPr>
          <p:cNvPr id="16" name="Rectangle 15">
            <a:extLst>
              <a:ext uri="{FF2B5EF4-FFF2-40B4-BE49-F238E27FC236}">
                <a16:creationId xmlns:a16="http://schemas.microsoft.com/office/drawing/2014/main" id="{C1A2385B-1D2A-4E17-84FA-6CB7F0AAE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91806" y="1057739"/>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8" name="Rectangle 17">
            <a:extLst>
              <a:ext uri="{FF2B5EF4-FFF2-40B4-BE49-F238E27FC236}">
                <a16:creationId xmlns:a16="http://schemas.microsoft.com/office/drawing/2014/main" id="{5E791F2F-79DB-4CC0-9FA1-001E3E91E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523776" y="1402924"/>
            <a:ext cx="1463040"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5461580" y="586822"/>
            <a:ext cx="4580057" cy="1645920"/>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228600">
              <a:lnSpc>
                <a:spcPct val="90000"/>
              </a:lnSpc>
            </a:pPr>
            <a:r>
              <a:rPr lang="en-US" sz="1600"/>
              <a:t>The screenshot should show the spectrum analyzer displaying the signal’s harmonic spectrum and its panel settings. Record the signal voltage at each of the frequencies in the table.</a:t>
            </a:r>
          </a:p>
        </p:txBody>
      </p:sp>
      <p:pic>
        <p:nvPicPr>
          <p:cNvPr id="3" name="Picture 2">
            <a:extLst>
              <a:ext uri="{FF2B5EF4-FFF2-40B4-BE49-F238E27FC236}">
                <a16:creationId xmlns:a16="http://schemas.microsoft.com/office/drawing/2014/main" id="{2A10C464-2EC7-3AF3-79EA-B80885BEEAD1}"/>
              </a:ext>
            </a:extLst>
          </p:cNvPr>
          <p:cNvPicPr>
            <a:picLocks noChangeAspect="1"/>
          </p:cNvPicPr>
          <p:nvPr/>
        </p:nvPicPr>
        <p:blipFill>
          <a:blip r:embed="rId2"/>
          <a:stretch>
            <a:fillRect/>
          </a:stretch>
        </p:blipFill>
        <p:spPr>
          <a:xfrm>
            <a:off x="1942337" y="3525769"/>
            <a:ext cx="4111132" cy="1891120"/>
          </a:xfrm>
          <a:prstGeom prst="rect">
            <a:avLst/>
          </a:prstGeom>
        </p:spPr>
      </p:pic>
      <p:graphicFrame>
        <p:nvGraphicFramePr>
          <p:cNvPr id="4" name="Content Placeholder 3">
            <a:extLst>
              <a:ext uri="{FF2B5EF4-FFF2-40B4-BE49-F238E27FC236}">
                <a16:creationId xmlns:a16="http://schemas.microsoft.com/office/drawing/2014/main" id="{04DEAAA5-989D-4B68-BAC3-164C5D121040}"/>
              </a:ext>
            </a:extLst>
          </p:cNvPr>
          <p:cNvGraphicFramePr>
            <a:graphicFrameLocks noGrp="1"/>
          </p:cNvGraphicFramePr>
          <p:nvPr>
            <p:ph idx="1"/>
            <p:extLst>
              <p:ext uri="{D42A27DB-BD31-4B8C-83A1-F6EECF244321}">
                <p14:modId xmlns:p14="http://schemas.microsoft.com/office/powerpoint/2010/main" val="461978356"/>
              </p:ext>
            </p:extLst>
          </p:nvPr>
        </p:nvGraphicFramePr>
        <p:xfrm>
          <a:off x="6173086" y="3433513"/>
          <a:ext cx="4142313" cy="2341454"/>
        </p:xfrm>
        <a:graphic>
          <a:graphicData uri="http://schemas.openxmlformats.org/drawingml/2006/table">
            <a:tbl>
              <a:tblPr firstRow="1" firstCol="1" bandRow="1">
                <a:tableStyleId>{5C22544A-7EE6-4342-B048-85BDC9FD1C3A}</a:tableStyleId>
              </a:tblPr>
              <a:tblGrid>
                <a:gridCol w="2446511">
                  <a:extLst>
                    <a:ext uri="{9D8B030D-6E8A-4147-A177-3AD203B41FA5}">
                      <a16:colId xmlns:a16="http://schemas.microsoft.com/office/drawing/2014/main" val="2283298078"/>
                    </a:ext>
                  </a:extLst>
                </a:gridCol>
                <a:gridCol w="1695802">
                  <a:extLst>
                    <a:ext uri="{9D8B030D-6E8A-4147-A177-3AD203B41FA5}">
                      <a16:colId xmlns:a16="http://schemas.microsoft.com/office/drawing/2014/main" val="2674843448"/>
                    </a:ext>
                  </a:extLst>
                </a:gridCol>
              </a:tblGrid>
              <a:tr h="345939">
                <a:tc>
                  <a:txBody>
                    <a:bodyPr/>
                    <a:lstStyle/>
                    <a:p>
                      <a:pPr marL="0" marR="0" algn="ctr">
                        <a:lnSpc>
                          <a:spcPct val="115000"/>
                        </a:lnSpc>
                        <a:spcBef>
                          <a:spcPts val="300"/>
                        </a:spcBef>
                        <a:spcAft>
                          <a:spcPts val="300"/>
                        </a:spcAft>
                      </a:pPr>
                      <a:r>
                        <a:rPr lang="en-US" sz="1800">
                          <a:effectLst/>
                        </a:rPr>
                        <a:t>Harmonic Frequency</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01663" marR="101663" marT="0" marB="0" anchor="ctr"/>
                </a:tc>
                <a:tc>
                  <a:txBody>
                    <a:bodyPr/>
                    <a:lstStyle/>
                    <a:p>
                      <a:pPr marL="0" marR="0" algn="ctr">
                        <a:lnSpc>
                          <a:spcPct val="115000"/>
                        </a:lnSpc>
                        <a:spcBef>
                          <a:spcPts val="300"/>
                        </a:spcBef>
                        <a:spcAft>
                          <a:spcPts val="300"/>
                        </a:spcAft>
                      </a:pPr>
                      <a:r>
                        <a:rPr lang="en-US" sz="1800">
                          <a:effectLst/>
                        </a:rPr>
                        <a:t>Signal (Volts)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01663" marR="101663" marT="0" marB="0" anchor="ctr"/>
                </a:tc>
                <a:extLst>
                  <a:ext uri="{0D108BD9-81ED-4DB2-BD59-A6C34878D82A}">
                    <a16:rowId xmlns:a16="http://schemas.microsoft.com/office/drawing/2014/main" val="2746106624"/>
                  </a:ext>
                </a:extLst>
              </a:tr>
              <a:tr h="345939">
                <a:tc>
                  <a:txBody>
                    <a:bodyPr/>
                    <a:lstStyle/>
                    <a:p>
                      <a:pPr marL="0" marR="0" algn="ctr">
                        <a:lnSpc>
                          <a:spcPct val="115000"/>
                        </a:lnSpc>
                        <a:spcBef>
                          <a:spcPts val="300"/>
                        </a:spcBef>
                        <a:spcAft>
                          <a:spcPts val="300"/>
                        </a:spcAft>
                      </a:pPr>
                      <a:r>
                        <a:rPr lang="en-US" sz="1800">
                          <a:effectLst/>
                        </a:rPr>
                        <a:t>20 kHz</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01663" marR="101663" marT="0" marB="0" anchor="ctr"/>
                </a:tc>
                <a:tc>
                  <a:txBody>
                    <a:bodyPr/>
                    <a:lstStyle/>
                    <a:p>
                      <a:pPr marL="0" marR="0">
                        <a:lnSpc>
                          <a:spcPct val="115000"/>
                        </a:lnSpc>
                        <a:spcBef>
                          <a:spcPts val="300"/>
                        </a:spcBef>
                        <a:spcAft>
                          <a:spcPts val="300"/>
                        </a:spcAft>
                      </a:pPr>
                      <a:r>
                        <a:rPr lang="en-US" sz="1800" dirty="0">
                          <a:effectLst/>
                        </a:rPr>
                        <a:t> 3.01v</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01663" marR="101663" marT="0" marB="0" anchor="ctr"/>
                </a:tc>
                <a:extLst>
                  <a:ext uri="{0D108BD9-81ED-4DB2-BD59-A6C34878D82A}">
                    <a16:rowId xmlns:a16="http://schemas.microsoft.com/office/drawing/2014/main" val="1371861742"/>
                  </a:ext>
                </a:extLst>
              </a:tr>
              <a:tr h="345939">
                <a:tc>
                  <a:txBody>
                    <a:bodyPr/>
                    <a:lstStyle/>
                    <a:p>
                      <a:pPr marL="0" marR="0" algn="ctr">
                        <a:lnSpc>
                          <a:spcPct val="115000"/>
                        </a:lnSpc>
                        <a:spcBef>
                          <a:spcPts val="300"/>
                        </a:spcBef>
                        <a:spcAft>
                          <a:spcPts val="300"/>
                        </a:spcAft>
                      </a:pPr>
                      <a:r>
                        <a:rPr lang="en-US" sz="1800">
                          <a:effectLst/>
                        </a:rPr>
                        <a:t>40 kHz</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01663" marR="101663" marT="0" marB="0" anchor="ctr"/>
                </a:tc>
                <a:tc>
                  <a:txBody>
                    <a:bodyPr/>
                    <a:lstStyle/>
                    <a:p>
                      <a:pPr marL="0" marR="0">
                        <a:lnSpc>
                          <a:spcPct val="115000"/>
                        </a:lnSpc>
                        <a:spcBef>
                          <a:spcPts val="300"/>
                        </a:spcBef>
                        <a:spcAft>
                          <a:spcPts val="300"/>
                        </a:spcAft>
                      </a:pPr>
                      <a:r>
                        <a:rPr lang="en-US" sz="1800" dirty="0">
                          <a:effectLst/>
                        </a:rPr>
                        <a:t> 0.0v</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01663" marR="101663" marT="0" marB="0" anchor="ctr"/>
                </a:tc>
                <a:extLst>
                  <a:ext uri="{0D108BD9-81ED-4DB2-BD59-A6C34878D82A}">
                    <a16:rowId xmlns:a16="http://schemas.microsoft.com/office/drawing/2014/main" val="1912863469"/>
                  </a:ext>
                </a:extLst>
              </a:tr>
              <a:tr h="345939">
                <a:tc>
                  <a:txBody>
                    <a:bodyPr/>
                    <a:lstStyle/>
                    <a:p>
                      <a:pPr marL="0" marR="0" algn="ctr">
                        <a:lnSpc>
                          <a:spcPct val="115000"/>
                        </a:lnSpc>
                        <a:spcBef>
                          <a:spcPts val="300"/>
                        </a:spcBef>
                        <a:spcAft>
                          <a:spcPts val="300"/>
                        </a:spcAft>
                      </a:pPr>
                      <a:r>
                        <a:rPr lang="en-US" sz="1800">
                          <a:effectLst/>
                        </a:rPr>
                        <a:t>60 kHz</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01663" marR="101663" marT="0" marB="0" anchor="ctr"/>
                </a:tc>
                <a:tc>
                  <a:txBody>
                    <a:bodyPr/>
                    <a:lstStyle/>
                    <a:p>
                      <a:pPr marL="0" marR="0">
                        <a:lnSpc>
                          <a:spcPct val="115000"/>
                        </a:lnSpc>
                        <a:spcBef>
                          <a:spcPts val="300"/>
                        </a:spcBef>
                        <a:spcAft>
                          <a:spcPts val="300"/>
                        </a:spcAft>
                      </a:pPr>
                      <a:r>
                        <a:rPr lang="en-US" sz="1800" dirty="0">
                          <a:effectLst/>
                        </a:rPr>
                        <a:t> 1.01v</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01663" marR="101663" marT="0" marB="0" anchor="ctr"/>
                </a:tc>
                <a:extLst>
                  <a:ext uri="{0D108BD9-81ED-4DB2-BD59-A6C34878D82A}">
                    <a16:rowId xmlns:a16="http://schemas.microsoft.com/office/drawing/2014/main" val="1669425562"/>
                  </a:ext>
                </a:extLst>
              </a:tr>
              <a:tr h="345939">
                <a:tc>
                  <a:txBody>
                    <a:bodyPr/>
                    <a:lstStyle/>
                    <a:p>
                      <a:pPr marL="0" marR="0" algn="ctr">
                        <a:lnSpc>
                          <a:spcPct val="115000"/>
                        </a:lnSpc>
                        <a:spcBef>
                          <a:spcPts val="300"/>
                        </a:spcBef>
                        <a:spcAft>
                          <a:spcPts val="300"/>
                        </a:spcAft>
                      </a:pPr>
                      <a:r>
                        <a:rPr lang="en-US" sz="1800">
                          <a:effectLst/>
                        </a:rPr>
                        <a:t>80 kHz</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01663" marR="101663" marT="0" marB="0" anchor="ctr"/>
                </a:tc>
                <a:tc>
                  <a:txBody>
                    <a:bodyPr/>
                    <a:lstStyle/>
                    <a:p>
                      <a:pPr marL="0" marR="0">
                        <a:lnSpc>
                          <a:spcPct val="115000"/>
                        </a:lnSpc>
                        <a:spcBef>
                          <a:spcPts val="300"/>
                        </a:spcBef>
                        <a:spcAft>
                          <a:spcPts val="300"/>
                        </a:spcAft>
                      </a:pPr>
                      <a:r>
                        <a:rPr lang="en-US" sz="1800" dirty="0">
                          <a:effectLst/>
                        </a:rPr>
                        <a:t> 0.00v</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01663" marR="101663" marT="0" marB="0" anchor="ctr"/>
                </a:tc>
                <a:extLst>
                  <a:ext uri="{0D108BD9-81ED-4DB2-BD59-A6C34878D82A}">
                    <a16:rowId xmlns:a16="http://schemas.microsoft.com/office/drawing/2014/main" val="2709174102"/>
                  </a:ext>
                </a:extLst>
              </a:tr>
              <a:tr h="345939">
                <a:tc>
                  <a:txBody>
                    <a:bodyPr/>
                    <a:lstStyle/>
                    <a:p>
                      <a:pPr marL="0" marR="0" algn="ctr">
                        <a:lnSpc>
                          <a:spcPct val="115000"/>
                        </a:lnSpc>
                        <a:spcBef>
                          <a:spcPts val="300"/>
                        </a:spcBef>
                        <a:spcAft>
                          <a:spcPts val="300"/>
                        </a:spcAft>
                      </a:pPr>
                      <a:r>
                        <a:rPr lang="en-US" sz="1800">
                          <a:effectLst/>
                        </a:rPr>
                        <a:t>100 kHz</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01663" marR="101663" marT="0" marB="0" anchor="ctr"/>
                </a:tc>
                <a:tc>
                  <a:txBody>
                    <a:bodyPr/>
                    <a:lstStyle/>
                    <a:p>
                      <a:pPr marL="0" marR="0">
                        <a:lnSpc>
                          <a:spcPct val="115000"/>
                        </a:lnSpc>
                        <a:spcBef>
                          <a:spcPts val="300"/>
                        </a:spcBef>
                        <a:spcAft>
                          <a:spcPts val="300"/>
                        </a:spcAft>
                      </a:pPr>
                      <a:r>
                        <a:rPr lang="en-US" sz="1800" dirty="0">
                          <a:effectLst/>
                        </a:rPr>
                        <a:t> 0.60v</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01663" marR="101663" marT="0" marB="0" anchor="ctr"/>
                </a:tc>
                <a:extLst>
                  <a:ext uri="{0D108BD9-81ED-4DB2-BD59-A6C34878D82A}">
                    <a16:rowId xmlns:a16="http://schemas.microsoft.com/office/drawing/2014/main" val="2325812658"/>
                  </a:ext>
                </a:extLst>
              </a:tr>
            </a:tbl>
          </a:graphicData>
        </a:graphic>
      </p:graphicFrame>
    </p:spTree>
    <p:extLst>
      <p:ext uri="{BB962C8B-B14F-4D97-AF65-F5344CB8AC3E}">
        <p14:creationId xmlns:p14="http://schemas.microsoft.com/office/powerpoint/2010/main" val="1217988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323708" y="1007164"/>
            <a:ext cx="7201293" cy="974036"/>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5000"/>
              </a:lnSpc>
              <a:spcBef>
                <a:spcPts val="0"/>
              </a:spcBef>
              <a:buNone/>
            </a:pPr>
            <a:r>
              <a:rPr lang="en-US" sz="1600" dirty="0">
                <a:latin typeface="Calibri" panose="020F0502020204030204" pitchFamily="34" charset="0"/>
                <a:ea typeface="Calibri" panose="020F0502020204030204" pitchFamily="34" charset="0"/>
                <a:cs typeface="Times New Roman" panose="02020603050405020304" pitchFamily="18" charset="0"/>
              </a:rPr>
              <a:t>The screenshot of the Oscilloscope should include the signal and the panel settings of the oscilloscope. The screenshot of the Spectrum Analyzer should include the signal and the panel setting of the analyzer.</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2323075" y="321364"/>
            <a:ext cx="35814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r>
              <a:rPr lang="en-US" sz="2800" dirty="0">
                <a:solidFill>
                  <a:schemeClr val="dk1"/>
                </a:solidFill>
              </a:rPr>
              <a:t>AM Signals</a:t>
            </a:r>
          </a:p>
        </p:txBody>
      </p:sp>
      <p:sp>
        <p:nvSpPr>
          <p:cNvPr id="6" name="TextBox 5">
            <a:extLst>
              <a:ext uri="{FF2B5EF4-FFF2-40B4-BE49-F238E27FC236}">
                <a16:creationId xmlns:a16="http://schemas.microsoft.com/office/drawing/2014/main" id="{5676497A-C8F1-488A-AFF5-DD8A704C0844}"/>
              </a:ext>
            </a:extLst>
          </p:cNvPr>
          <p:cNvSpPr txBox="1"/>
          <p:nvPr/>
        </p:nvSpPr>
        <p:spPr>
          <a:xfrm>
            <a:off x="2533454" y="1905000"/>
            <a:ext cx="184731" cy="2308324"/>
          </a:xfrm>
          <a:prstGeom prst="rect">
            <a:avLst/>
          </a:prstGeom>
          <a:no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graphicFrame>
        <p:nvGraphicFramePr>
          <p:cNvPr id="8" name="Table 7">
            <a:extLst>
              <a:ext uri="{FF2B5EF4-FFF2-40B4-BE49-F238E27FC236}">
                <a16:creationId xmlns:a16="http://schemas.microsoft.com/office/drawing/2014/main" id="{1C916195-7F97-463B-B5B0-9B4ABD2058DF}"/>
              </a:ext>
            </a:extLst>
          </p:cNvPr>
          <p:cNvGraphicFramePr>
            <a:graphicFrameLocks noGrp="1"/>
          </p:cNvGraphicFramePr>
          <p:nvPr>
            <p:extLst>
              <p:ext uri="{D42A27DB-BD31-4B8C-83A1-F6EECF244321}">
                <p14:modId xmlns:p14="http://schemas.microsoft.com/office/powerpoint/2010/main" val="2113098218"/>
              </p:ext>
            </p:extLst>
          </p:nvPr>
        </p:nvGraphicFramePr>
        <p:xfrm>
          <a:off x="6096000" y="4876801"/>
          <a:ext cx="3616326" cy="1066800"/>
        </p:xfrm>
        <a:graphic>
          <a:graphicData uri="http://schemas.openxmlformats.org/drawingml/2006/table">
            <a:tbl>
              <a:tblPr firstRow="1" firstCol="1" bandRow="1">
                <a:tableStyleId>{5C22544A-7EE6-4342-B048-85BDC9FD1C3A}</a:tableStyleId>
              </a:tblPr>
              <a:tblGrid>
                <a:gridCol w="1807817">
                  <a:extLst>
                    <a:ext uri="{9D8B030D-6E8A-4147-A177-3AD203B41FA5}">
                      <a16:colId xmlns:a16="http://schemas.microsoft.com/office/drawing/2014/main" val="3773361267"/>
                    </a:ext>
                  </a:extLst>
                </a:gridCol>
                <a:gridCol w="1808509">
                  <a:extLst>
                    <a:ext uri="{9D8B030D-6E8A-4147-A177-3AD203B41FA5}">
                      <a16:colId xmlns:a16="http://schemas.microsoft.com/office/drawing/2014/main" val="3948875591"/>
                    </a:ext>
                  </a:extLst>
                </a:gridCol>
              </a:tblGrid>
              <a:tr h="266700">
                <a:tc>
                  <a:txBody>
                    <a:bodyPr/>
                    <a:lstStyle/>
                    <a:p>
                      <a:pPr marL="0" marR="0" algn="ctr">
                        <a:lnSpc>
                          <a:spcPct val="115000"/>
                        </a:lnSpc>
                        <a:spcBef>
                          <a:spcPts val="0"/>
                        </a:spcBef>
                        <a:spcAft>
                          <a:spcPts val="0"/>
                        </a:spcAft>
                      </a:pPr>
                      <a:r>
                        <a:rPr lang="en-US" sz="1200" dirty="0">
                          <a:effectLst/>
                        </a:rPr>
                        <a:t>AM Modulation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a:effectLst/>
                        </a:rPr>
                        <a:t>Frequency (kHz)</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04259114"/>
                  </a:ext>
                </a:extLst>
              </a:tr>
              <a:tr h="266700">
                <a:tc>
                  <a:txBody>
                    <a:bodyPr/>
                    <a:lstStyle/>
                    <a:p>
                      <a:pPr marL="0" marR="0">
                        <a:lnSpc>
                          <a:spcPct val="115000"/>
                        </a:lnSpc>
                        <a:spcBef>
                          <a:spcPts val="0"/>
                        </a:spcBef>
                        <a:spcAft>
                          <a:spcPts val="0"/>
                        </a:spcAft>
                      </a:pPr>
                      <a:r>
                        <a:rPr lang="en-US" sz="1200" dirty="0">
                          <a:effectLst/>
                        </a:rPr>
                        <a:t>Lower side band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200" dirty="0">
                          <a:effectLst/>
                        </a:rPr>
                        <a:t> 90.0724 </a:t>
                      </a:r>
                      <a:r>
                        <a:rPr lang="en-US" sz="1200" dirty="0" err="1">
                          <a:effectLst/>
                        </a:rPr>
                        <a:t>KHz</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67195065"/>
                  </a:ext>
                </a:extLst>
              </a:tr>
              <a:tr h="266700">
                <a:tc>
                  <a:txBody>
                    <a:bodyPr/>
                    <a:lstStyle/>
                    <a:p>
                      <a:pPr marL="0" marR="0">
                        <a:lnSpc>
                          <a:spcPct val="115000"/>
                        </a:lnSpc>
                        <a:spcBef>
                          <a:spcPts val="0"/>
                        </a:spcBef>
                        <a:spcAft>
                          <a:spcPts val="0"/>
                        </a:spcAft>
                      </a:pPr>
                      <a:r>
                        <a:rPr lang="en-US" sz="1200">
                          <a:effectLst/>
                        </a:rPr>
                        <a:t>Carrier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200" dirty="0">
                          <a:effectLst/>
                        </a:rPr>
                        <a:t> 100 </a:t>
                      </a:r>
                      <a:r>
                        <a:rPr lang="en-US" sz="1200" dirty="0" err="1">
                          <a:effectLst/>
                        </a:rPr>
                        <a:t>KHz</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20991836"/>
                  </a:ext>
                </a:extLst>
              </a:tr>
              <a:tr h="266700">
                <a:tc>
                  <a:txBody>
                    <a:bodyPr/>
                    <a:lstStyle/>
                    <a:p>
                      <a:pPr marL="0" marR="0">
                        <a:lnSpc>
                          <a:spcPct val="115000"/>
                        </a:lnSpc>
                        <a:spcBef>
                          <a:spcPts val="0"/>
                        </a:spcBef>
                        <a:spcAft>
                          <a:spcPts val="0"/>
                        </a:spcAft>
                      </a:pPr>
                      <a:r>
                        <a:rPr lang="en-US" sz="1200">
                          <a:effectLst/>
                        </a:rPr>
                        <a:t>Upper side band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200" dirty="0">
                          <a:effectLst/>
                        </a:rPr>
                        <a:t> 109.712 </a:t>
                      </a:r>
                      <a:r>
                        <a:rPr lang="en-US" sz="1200" dirty="0" err="1">
                          <a:effectLst/>
                        </a:rPr>
                        <a:t>KHz</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65117150"/>
                  </a:ext>
                </a:extLst>
              </a:tr>
            </a:tbl>
          </a:graphicData>
        </a:graphic>
      </p:graphicFrame>
      <p:sp>
        <p:nvSpPr>
          <p:cNvPr id="9" name="TextBox 8">
            <a:extLst>
              <a:ext uri="{FF2B5EF4-FFF2-40B4-BE49-F238E27FC236}">
                <a16:creationId xmlns:a16="http://schemas.microsoft.com/office/drawing/2014/main" id="{F4CC2A37-9FA8-42F2-B902-A045428BD151}"/>
              </a:ext>
            </a:extLst>
          </p:cNvPr>
          <p:cNvSpPr txBox="1"/>
          <p:nvPr/>
        </p:nvSpPr>
        <p:spPr>
          <a:xfrm>
            <a:off x="2209801" y="1981200"/>
            <a:ext cx="3714553" cy="3970318"/>
          </a:xfrm>
          <a:prstGeom prst="rect">
            <a:avLst/>
          </a:prstGeom>
          <a:noFill/>
        </p:spPr>
        <p:txBody>
          <a:bodyPr wrap="square" rtlCol="0">
            <a:spAutoFit/>
          </a:bodyPr>
          <a:lstStyle/>
          <a:p>
            <a:r>
              <a:rPr lang="en-US" dirty="0"/>
              <a:t>Oscilloscope screenshot here</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10" name="TextBox 9">
            <a:extLst>
              <a:ext uri="{FF2B5EF4-FFF2-40B4-BE49-F238E27FC236}">
                <a16:creationId xmlns:a16="http://schemas.microsoft.com/office/drawing/2014/main" id="{B49D7382-4D15-46DC-A34D-740894424E53}"/>
              </a:ext>
            </a:extLst>
          </p:cNvPr>
          <p:cNvSpPr txBox="1"/>
          <p:nvPr/>
        </p:nvSpPr>
        <p:spPr>
          <a:xfrm>
            <a:off x="5962452" y="1981201"/>
            <a:ext cx="3772294" cy="3139321"/>
          </a:xfrm>
          <a:prstGeom prst="rect">
            <a:avLst/>
          </a:prstGeom>
          <a:noFill/>
        </p:spPr>
        <p:txBody>
          <a:bodyPr wrap="square" rtlCol="0">
            <a:spAutoFit/>
          </a:bodyPr>
          <a:lstStyle/>
          <a:p>
            <a:r>
              <a:rPr lang="en-US" dirty="0"/>
              <a:t>Spectrum Analyzer screenshot here</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2" name="Picture 1">
            <a:extLst>
              <a:ext uri="{FF2B5EF4-FFF2-40B4-BE49-F238E27FC236}">
                <a16:creationId xmlns:a16="http://schemas.microsoft.com/office/drawing/2014/main" id="{9EDE0D3C-E1BF-231A-1AA7-4195040336DF}"/>
              </a:ext>
            </a:extLst>
          </p:cNvPr>
          <p:cNvPicPr>
            <a:picLocks noChangeAspect="1"/>
          </p:cNvPicPr>
          <p:nvPr/>
        </p:nvPicPr>
        <p:blipFill>
          <a:blip r:embed="rId2"/>
          <a:stretch>
            <a:fillRect/>
          </a:stretch>
        </p:blipFill>
        <p:spPr>
          <a:xfrm>
            <a:off x="1635413" y="2365474"/>
            <a:ext cx="3927188" cy="3695700"/>
          </a:xfrm>
          <a:prstGeom prst="rect">
            <a:avLst/>
          </a:prstGeom>
        </p:spPr>
      </p:pic>
      <p:pic>
        <p:nvPicPr>
          <p:cNvPr id="3" name="Picture 2">
            <a:extLst>
              <a:ext uri="{FF2B5EF4-FFF2-40B4-BE49-F238E27FC236}">
                <a16:creationId xmlns:a16="http://schemas.microsoft.com/office/drawing/2014/main" id="{3498DB03-886D-5364-0994-37F99AE3854D}"/>
              </a:ext>
            </a:extLst>
          </p:cNvPr>
          <p:cNvPicPr>
            <a:picLocks noChangeAspect="1"/>
          </p:cNvPicPr>
          <p:nvPr/>
        </p:nvPicPr>
        <p:blipFill>
          <a:blip r:embed="rId3"/>
          <a:stretch>
            <a:fillRect/>
          </a:stretch>
        </p:blipFill>
        <p:spPr>
          <a:xfrm>
            <a:off x="5962452" y="2286000"/>
            <a:ext cx="3772295" cy="2489200"/>
          </a:xfrm>
          <a:prstGeom prst="rect">
            <a:avLst/>
          </a:prstGeom>
        </p:spPr>
      </p:pic>
    </p:spTree>
    <p:extLst>
      <p:ext uri="{BB962C8B-B14F-4D97-AF65-F5344CB8AC3E}">
        <p14:creationId xmlns:p14="http://schemas.microsoft.com/office/powerpoint/2010/main" val="3562041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323076" y="1000862"/>
            <a:ext cx="7201293" cy="974036"/>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5000"/>
              </a:lnSpc>
              <a:spcBef>
                <a:spcPts val="0"/>
              </a:spcBef>
              <a:buNone/>
            </a:pPr>
            <a:r>
              <a:rPr lang="en-US" sz="1600" dirty="0">
                <a:latin typeface="Calibri" panose="020F0502020204030204" pitchFamily="34" charset="0"/>
                <a:ea typeface="Calibri" panose="020F0502020204030204" pitchFamily="34" charset="0"/>
              </a:rPr>
              <a:t>Develop equations for the carrier and modulating signals and plot the equation for the composite modulated signal V</a:t>
            </a:r>
            <a:r>
              <a:rPr lang="en-US" sz="1600" baseline="-25000" dirty="0">
                <a:latin typeface="Calibri" panose="020F0502020204030204" pitchFamily="34" charset="0"/>
                <a:ea typeface="Calibri" panose="020F0502020204030204" pitchFamily="34" charset="0"/>
              </a:rPr>
              <a:t>AM .</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2323075" y="321364"/>
            <a:ext cx="35814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r>
              <a:rPr lang="en-US" sz="2800" dirty="0">
                <a:solidFill>
                  <a:schemeClr val="dk1"/>
                </a:solidFill>
              </a:rPr>
              <a:t>AM Signals Cont.</a:t>
            </a:r>
          </a:p>
        </p:txBody>
      </p:sp>
      <p:sp>
        <p:nvSpPr>
          <p:cNvPr id="6" name="TextBox 5">
            <a:extLst>
              <a:ext uri="{FF2B5EF4-FFF2-40B4-BE49-F238E27FC236}">
                <a16:creationId xmlns:a16="http://schemas.microsoft.com/office/drawing/2014/main" id="{5676497A-C8F1-488A-AFF5-DD8A704C0844}"/>
              </a:ext>
            </a:extLst>
          </p:cNvPr>
          <p:cNvSpPr txBox="1"/>
          <p:nvPr/>
        </p:nvSpPr>
        <p:spPr>
          <a:xfrm>
            <a:off x="2533454" y="1905000"/>
            <a:ext cx="184731" cy="2308324"/>
          </a:xfrm>
          <a:prstGeom prst="rect">
            <a:avLst/>
          </a:prstGeom>
          <a:no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9" name="TextBox 8">
            <a:extLst>
              <a:ext uri="{FF2B5EF4-FFF2-40B4-BE49-F238E27FC236}">
                <a16:creationId xmlns:a16="http://schemas.microsoft.com/office/drawing/2014/main" id="{F4CC2A37-9FA8-42F2-B902-A045428BD151}"/>
              </a:ext>
            </a:extLst>
          </p:cNvPr>
          <p:cNvSpPr txBox="1"/>
          <p:nvPr/>
        </p:nvSpPr>
        <p:spPr>
          <a:xfrm>
            <a:off x="2323076" y="1886820"/>
            <a:ext cx="7611795" cy="1754326"/>
          </a:xfrm>
          <a:prstGeom prst="rect">
            <a:avLst/>
          </a:prstGeom>
          <a:noFill/>
        </p:spPr>
        <p:txBody>
          <a:bodyPr wrap="square" rtlCol="0">
            <a:spAutoFit/>
          </a:bodyPr>
          <a:lstStyle/>
          <a:p>
            <a:r>
              <a:rPr lang="en-US" dirty="0"/>
              <a:t>Equations here: Carrier Signal:  </a:t>
            </a:r>
            <a:r>
              <a:rPr lang="en-US" dirty="0" err="1">
                <a:solidFill>
                  <a:srgbClr val="16192B"/>
                </a:solidFill>
                <a:latin typeface="Haas Grot Text Web"/>
              </a:rPr>
              <a:t>v_c</a:t>
            </a:r>
            <a:r>
              <a:rPr lang="en-US" dirty="0">
                <a:solidFill>
                  <a:srgbClr val="16192B"/>
                </a:solidFill>
                <a:latin typeface="Haas Grot Text Web"/>
              </a:rPr>
              <a:t>(t) = </a:t>
            </a:r>
            <a:r>
              <a:rPr lang="en-US" dirty="0" err="1">
                <a:solidFill>
                  <a:srgbClr val="16192B"/>
                </a:solidFill>
                <a:latin typeface="Haas Grot Text Web"/>
              </a:rPr>
              <a:t>A_c</a:t>
            </a:r>
            <a:r>
              <a:rPr lang="en-US" dirty="0">
                <a:solidFill>
                  <a:srgbClr val="16192B"/>
                </a:solidFill>
                <a:latin typeface="Haas Grot Text Web"/>
              </a:rPr>
              <a:t> * sin(2</a:t>
            </a:r>
            <a:r>
              <a:rPr lang="el-GR" dirty="0">
                <a:solidFill>
                  <a:srgbClr val="16192B"/>
                </a:solidFill>
                <a:latin typeface="Haas Grot Text Web"/>
              </a:rPr>
              <a:t>π</a:t>
            </a:r>
            <a:r>
              <a:rPr lang="en-US" dirty="0" err="1">
                <a:solidFill>
                  <a:srgbClr val="16192B"/>
                </a:solidFill>
                <a:latin typeface="Haas Grot Text Web"/>
              </a:rPr>
              <a:t>f_c</a:t>
            </a:r>
            <a:r>
              <a:rPr lang="en-US" dirty="0">
                <a:solidFill>
                  <a:srgbClr val="16192B"/>
                </a:solidFill>
                <a:latin typeface="Haas Grot Text Web"/>
              </a:rPr>
              <a:t>*t)</a:t>
            </a:r>
          </a:p>
          <a:p>
            <a:r>
              <a:rPr lang="en-US" dirty="0">
                <a:solidFill>
                  <a:srgbClr val="16192B"/>
                </a:solidFill>
                <a:latin typeface="Haas Grot Text Web"/>
              </a:rPr>
              <a:t>Modulating Signal : </a:t>
            </a:r>
            <a:r>
              <a:rPr lang="en-US" dirty="0" err="1">
                <a:solidFill>
                  <a:srgbClr val="16192B"/>
                </a:solidFill>
                <a:latin typeface="Haas Grot Text Web"/>
              </a:rPr>
              <a:t>v_m</a:t>
            </a:r>
            <a:r>
              <a:rPr lang="en-US" dirty="0">
                <a:solidFill>
                  <a:srgbClr val="16192B"/>
                </a:solidFill>
                <a:latin typeface="Haas Grot Text Web"/>
              </a:rPr>
              <a:t>(t) = </a:t>
            </a:r>
            <a:r>
              <a:rPr lang="en-US" dirty="0" err="1">
                <a:solidFill>
                  <a:srgbClr val="16192B"/>
                </a:solidFill>
                <a:latin typeface="Haas Grot Text Web"/>
              </a:rPr>
              <a:t>A_m</a:t>
            </a:r>
            <a:r>
              <a:rPr lang="en-US" dirty="0">
                <a:solidFill>
                  <a:srgbClr val="16192B"/>
                </a:solidFill>
                <a:latin typeface="Haas Grot Text Web"/>
              </a:rPr>
              <a:t> * sin(2</a:t>
            </a:r>
            <a:r>
              <a:rPr lang="el-GR" dirty="0">
                <a:solidFill>
                  <a:srgbClr val="16192B"/>
                </a:solidFill>
                <a:latin typeface="Haas Grot Text Web"/>
              </a:rPr>
              <a:t>π</a:t>
            </a:r>
            <a:r>
              <a:rPr lang="en-US" dirty="0" err="1">
                <a:solidFill>
                  <a:srgbClr val="16192B"/>
                </a:solidFill>
                <a:latin typeface="Haas Grot Text Web"/>
              </a:rPr>
              <a:t>f_m</a:t>
            </a:r>
            <a:r>
              <a:rPr lang="en-US" dirty="0">
                <a:solidFill>
                  <a:srgbClr val="16192B"/>
                </a:solidFill>
                <a:latin typeface="Haas Grot Text Web"/>
              </a:rPr>
              <a:t>*t)</a:t>
            </a:r>
          </a:p>
          <a:p>
            <a:endParaRPr lang="en-US" dirty="0"/>
          </a:p>
          <a:p>
            <a:endParaRPr lang="en-US" dirty="0"/>
          </a:p>
          <a:p>
            <a:endParaRPr lang="en-US" dirty="0"/>
          </a:p>
          <a:p>
            <a:endParaRPr lang="en-US" dirty="0"/>
          </a:p>
        </p:txBody>
      </p:sp>
      <p:sp>
        <p:nvSpPr>
          <p:cNvPr id="10" name="TextBox 9">
            <a:extLst>
              <a:ext uri="{FF2B5EF4-FFF2-40B4-BE49-F238E27FC236}">
                <a16:creationId xmlns:a16="http://schemas.microsoft.com/office/drawing/2014/main" id="{B49D7382-4D15-46DC-A34D-740894424E53}"/>
              </a:ext>
            </a:extLst>
          </p:cNvPr>
          <p:cNvSpPr txBox="1"/>
          <p:nvPr/>
        </p:nvSpPr>
        <p:spPr>
          <a:xfrm>
            <a:off x="2323076" y="3128777"/>
            <a:ext cx="7611795" cy="1754326"/>
          </a:xfrm>
          <a:prstGeom prst="rect">
            <a:avLst/>
          </a:prstGeom>
          <a:noFill/>
        </p:spPr>
        <p:txBody>
          <a:bodyPr wrap="square" rtlCol="0">
            <a:spAutoFit/>
          </a:bodyPr>
          <a:lstStyle/>
          <a:p>
            <a:r>
              <a:rPr lang="en-US" dirty="0"/>
              <a:t>Plotted diagram screenshot here:</a:t>
            </a:r>
          </a:p>
          <a:p>
            <a:endParaRPr lang="en-US" dirty="0"/>
          </a:p>
          <a:p>
            <a:endParaRPr lang="en-US" dirty="0"/>
          </a:p>
          <a:p>
            <a:endParaRPr lang="en-US" dirty="0"/>
          </a:p>
          <a:p>
            <a:endParaRPr lang="en-US" dirty="0"/>
          </a:p>
          <a:p>
            <a:endParaRPr lang="en-US" dirty="0"/>
          </a:p>
        </p:txBody>
      </p:sp>
      <p:pic>
        <p:nvPicPr>
          <p:cNvPr id="3" name="Picture 2">
            <a:extLst>
              <a:ext uri="{FF2B5EF4-FFF2-40B4-BE49-F238E27FC236}">
                <a16:creationId xmlns:a16="http://schemas.microsoft.com/office/drawing/2014/main" id="{EB976B85-F6B5-1534-E598-5874482CBE68}"/>
              </a:ext>
            </a:extLst>
          </p:cNvPr>
          <p:cNvPicPr>
            <a:picLocks noChangeAspect="1"/>
          </p:cNvPicPr>
          <p:nvPr/>
        </p:nvPicPr>
        <p:blipFill>
          <a:blip r:embed="rId2"/>
          <a:stretch>
            <a:fillRect/>
          </a:stretch>
        </p:blipFill>
        <p:spPr>
          <a:xfrm>
            <a:off x="2613118" y="3429001"/>
            <a:ext cx="6692900" cy="2479095"/>
          </a:xfrm>
          <a:prstGeom prst="rect">
            <a:avLst/>
          </a:prstGeom>
        </p:spPr>
      </p:pic>
    </p:spTree>
    <p:extLst>
      <p:ext uri="{BB962C8B-B14F-4D97-AF65-F5344CB8AC3E}">
        <p14:creationId xmlns:p14="http://schemas.microsoft.com/office/powerpoint/2010/main" val="3359419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323708" y="1007164"/>
            <a:ext cx="7201293" cy="974036"/>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5000"/>
              </a:lnSpc>
              <a:spcBef>
                <a:spcPts val="0"/>
              </a:spcBef>
              <a:buNone/>
            </a:pPr>
            <a:r>
              <a:rPr lang="en-US" sz="1600" dirty="0">
                <a:latin typeface="Calibri" panose="020F0502020204030204" pitchFamily="34" charset="0"/>
                <a:ea typeface="Calibri" panose="020F0502020204030204" pitchFamily="34" charset="0"/>
                <a:cs typeface="Times New Roman" panose="02020603050405020304" pitchFamily="18" charset="0"/>
              </a:rPr>
              <a:t>The screenshot of the Oscilloscope should include the signal and the panel settings of the oscilloscope. The screenshot of the Spectrum Analyzer should include the signal and the panel setting of the analyzer.</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2323707" y="321364"/>
            <a:ext cx="35814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r>
              <a:rPr lang="en-US" sz="2800" dirty="0">
                <a:solidFill>
                  <a:schemeClr val="dk1"/>
                </a:solidFill>
              </a:rPr>
              <a:t>FM Signals</a:t>
            </a:r>
          </a:p>
        </p:txBody>
      </p:sp>
      <p:sp>
        <p:nvSpPr>
          <p:cNvPr id="6" name="TextBox 5">
            <a:extLst>
              <a:ext uri="{FF2B5EF4-FFF2-40B4-BE49-F238E27FC236}">
                <a16:creationId xmlns:a16="http://schemas.microsoft.com/office/drawing/2014/main" id="{5676497A-C8F1-488A-AFF5-DD8A704C0844}"/>
              </a:ext>
            </a:extLst>
          </p:cNvPr>
          <p:cNvSpPr txBox="1"/>
          <p:nvPr/>
        </p:nvSpPr>
        <p:spPr>
          <a:xfrm>
            <a:off x="2533454" y="1905000"/>
            <a:ext cx="184731" cy="2308324"/>
          </a:xfrm>
          <a:prstGeom prst="rect">
            <a:avLst/>
          </a:prstGeom>
          <a:no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9" name="TextBox 8">
            <a:extLst>
              <a:ext uri="{FF2B5EF4-FFF2-40B4-BE49-F238E27FC236}">
                <a16:creationId xmlns:a16="http://schemas.microsoft.com/office/drawing/2014/main" id="{F4CC2A37-9FA8-42F2-B902-A045428BD151}"/>
              </a:ext>
            </a:extLst>
          </p:cNvPr>
          <p:cNvSpPr txBox="1"/>
          <p:nvPr/>
        </p:nvSpPr>
        <p:spPr>
          <a:xfrm>
            <a:off x="2209801" y="1981200"/>
            <a:ext cx="3714553" cy="3970318"/>
          </a:xfrm>
          <a:prstGeom prst="rect">
            <a:avLst/>
          </a:prstGeom>
          <a:noFill/>
        </p:spPr>
        <p:txBody>
          <a:bodyPr wrap="square" rtlCol="0">
            <a:spAutoFit/>
          </a:bodyPr>
          <a:lstStyle/>
          <a:p>
            <a:r>
              <a:rPr lang="en-US" dirty="0"/>
              <a:t>Oscilloscope screenshot here</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10" name="TextBox 9">
            <a:extLst>
              <a:ext uri="{FF2B5EF4-FFF2-40B4-BE49-F238E27FC236}">
                <a16:creationId xmlns:a16="http://schemas.microsoft.com/office/drawing/2014/main" id="{B49D7382-4D15-46DC-A34D-740894424E53}"/>
              </a:ext>
            </a:extLst>
          </p:cNvPr>
          <p:cNvSpPr txBox="1"/>
          <p:nvPr/>
        </p:nvSpPr>
        <p:spPr>
          <a:xfrm>
            <a:off x="5962452" y="1981201"/>
            <a:ext cx="3772294" cy="4247317"/>
          </a:xfrm>
          <a:prstGeom prst="rect">
            <a:avLst/>
          </a:prstGeom>
          <a:noFill/>
        </p:spPr>
        <p:txBody>
          <a:bodyPr wrap="square" rtlCol="0">
            <a:spAutoFit/>
          </a:bodyPr>
          <a:lstStyle/>
          <a:p>
            <a:r>
              <a:rPr lang="en-US" dirty="0"/>
              <a:t>Spectrum Analyzer screenshot here</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latin typeface="Calibri" panose="020F0502020204030204" pitchFamily="34" charset="0"/>
                <a:ea typeface="Calibri" panose="020F0502020204030204" pitchFamily="34" charset="0"/>
              </a:rPr>
              <a:t>What’s the carrier frequency?</a:t>
            </a:r>
            <a:endParaRPr lang="en-US" dirty="0">
              <a:latin typeface="Calibri" panose="020F0502020204030204" pitchFamily="34" charset="0"/>
            </a:endParaRPr>
          </a:p>
          <a:p>
            <a:endParaRPr lang="en-US" dirty="0"/>
          </a:p>
          <a:p>
            <a:r>
              <a:rPr lang="en-US" dirty="0"/>
              <a:t>100 </a:t>
            </a:r>
            <a:r>
              <a:rPr lang="en-US" dirty="0" err="1"/>
              <a:t>KHz</a:t>
            </a:r>
            <a:endParaRPr lang="en-US" dirty="0"/>
          </a:p>
        </p:txBody>
      </p:sp>
      <p:pic>
        <p:nvPicPr>
          <p:cNvPr id="2" name="Picture 1">
            <a:extLst>
              <a:ext uri="{FF2B5EF4-FFF2-40B4-BE49-F238E27FC236}">
                <a16:creationId xmlns:a16="http://schemas.microsoft.com/office/drawing/2014/main" id="{14DC8D67-033C-5094-D215-02C3D727A941}"/>
              </a:ext>
            </a:extLst>
          </p:cNvPr>
          <p:cNvPicPr>
            <a:picLocks noChangeAspect="1"/>
          </p:cNvPicPr>
          <p:nvPr/>
        </p:nvPicPr>
        <p:blipFill>
          <a:blip r:embed="rId2"/>
          <a:stretch>
            <a:fillRect/>
          </a:stretch>
        </p:blipFill>
        <p:spPr>
          <a:xfrm>
            <a:off x="1676401" y="2303170"/>
            <a:ext cx="4152901" cy="3820309"/>
          </a:xfrm>
          <a:prstGeom prst="rect">
            <a:avLst/>
          </a:prstGeom>
        </p:spPr>
      </p:pic>
      <p:pic>
        <p:nvPicPr>
          <p:cNvPr id="3" name="Picture 2">
            <a:extLst>
              <a:ext uri="{FF2B5EF4-FFF2-40B4-BE49-F238E27FC236}">
                <a16:creationId xmlns:a16="http://schemas.microsoft.com/office/drawing/2014/main" id="{C2845DD8-E364-057C-D720-D0A48F841BB1}"/>
              </a:ext>
            </a:extLst>
          </p:cNvPr>
          <p:cNvPicPr>
            <a:picLocks noChangeAspect="1"/>
          </p:cNvPicPr>
          <p:nvPr/>
        </p:nvPicPr>
        <p:blipFill>
          <a:blip r:embed="rId3"/>
          <a:stretch>
            <a:fillRect/>
          </a:stretch>
        </p:blipFill>
        <p:spPr>
          <a:xfrm>
            <a:off x="5905108" y="2315869"/>
            <a:ext cx="4381499" cy="2586332"/>
          </a:xfrm>
          <a:prstGeom prst="rect">
            <a:avLst/>
          </a:prstGeom>
        </p:spPr>
      </p:pic>
    </p:spTree>
    <p:extLst>
      <p:ext uri="{BB962C8B-B14F-4D97-AF65-F5344CB8AC3E}">
        <p14:creationId xmlns:p14="http://schemas.microsoft.com/office/powerpoint/2010/main" val="4092287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Heart with Pulse">
            <a:extLst>
              <a:ext uri="{FF2B5EF4-FFF2-40B4-BE49-F238E27FC236}">
                <a16:creationId xmlns:a16="http://schemas.microsoft.com/office/drawing/2014/main" id="{8F6D42E8-3517-7700-1561-017901FDC5F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1489" y="701928"/>
            <a:ext cx="2191110" cy="2191110"/>
          </a:xfrm>
          <a:prstGeom prst="rect">
            <a:avLst/>
          </a:prstGeom>
        </p:spPr>
      </p:pic>
      <p:grpSp>
        <p:nvGrpSpPr>
          <p:cNvPr id="11" name="Group 10">
            <a:extLst>
              <a:ext uri="{FF2B5EF4-FFF2-40B4-BE49-F238E27FC236}">
                <a16:creationId xmlns:a16="http://schemas.microsoft.com/office/drawing/2014/main" id="{66F2B51C-9578-EB41-A17E-FFF9D491AD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12" name="Oval 11">
              <a:extLst>
                <a:ext uri="{FF2B5EF4-FFF2-40B4-BE49-F238E27FC236}">
                  <a16:creationId xmlns:a16="http://schemas.microsoft.com/office/drawing/2014/main" id="{14E9CAEA-4CF4-D249-8127-CD2FA20187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85">
              <a:extLst>
                <a:ext uri="{FF2B5EF4-FFF2-40B4-BE49-F238E27FC236}">
                  <a16:creationId xmlns:a16="http://schemas.microsoft.com/office/drawing/2014/main" id="{E51EDD93-C3A3-DF47-BCFC-43B049E34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86">
              <a:extLst>
                <a:ext uri="{FF2B5EF4-FFF2-40B4-BE49-F238E27FC236}">
                  <a16:creationId xmlns:a16="http://schemas.microsoft.com/office/drawing/2014/main" id="{D574DB0D-896A-D649-89B1-33753E1D46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87">
              <a:extLst>
                <a:ext uri="{FF2B5EF4-FFF2-40B4-BE49-F238E27FC236}">
                  <a16:creationId xmlns:a16="http://schemas.microsoft.com/office/drawing/2014/main" id="{62256DD9-FEA3-4A40-80D1-B33F0FF158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88">
              <a:extLst>
                <a:ext uri="{FF2B5EF4-FFF2-40B4-BE49-F238E27FC236}">
                  <a16:creationId xmlns:a16="http://schemas.microsoft.com/office/drawing/2014/main" id="{534E9839-EAD7-3C49-8D10-E4BFE0820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89">
              <a:extLst>
                <a:ext uri="{FF2B5EF4-FFF2-40B4-BE49-F238E27FC236}">
                  <a16:creationId xmlns:a16="http://schemas.microsoft.com/office/drawing/2014/main" id="{DDFC3FA6-9BB5-A34E-9337-A2E9A1EED9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97">
              <a:extLst>
                <a:ext uri="{FF2B5EF4-FFF2-40B4-BE49-F238E27FC236}">
                  <a16:creationId xmlns:a16="http://schemas.microsoft.com/office/drawing/2014/main" id="{45000D9E-4AD7-5A4F-8E99-302F388C83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p:cNvSpPr>
            <a:spLocks noGrp="1"/>
          </p:cNvSpPr>
          <p:nvPr>
            <p:ph type="ctrTitle"/>
          </p:nvPr>
        </p:nvSpPr>
        <p:spPr>
          <a:xfrm>
            <a:off x="3407558" y="768334"/>
            <a:ext cx="7287816" cy="2866405"/>
          </a:xfrm>
        </p:spPr>
        <p:txBody>
          <a:bodyPr>
            <a:normAutofit/>
          </a:bodyPr>
          <a:lstStyle/>
          <a:p>
            <a:pPr>
              <a:lnSpc>
                <a:spcPct val="90000"/>
              </a:lnSpc>
            </a:pPr>
            <a:br>
              <a:rPr lang="en-US" sz="2300" dirty="0"/>
            </a:br>
            <a:br>
              <a:rPr lang="en-US" sz="2300" dirty="0"/>
            </a:br>
            <a:br>
              <a:rPr lang="en-US" sz="2300" dirty="0"/>
            </a:br>
            <a:br>
              <a:rPr lang="en-US" sz="2300" dirty="0"/>
            </a:br>
            <a:r>
              <a:rPr lang="en-US" sz="2300" dirty="0">
                <a:ea typeface="Times New Roman" panose="02020603050405020304" pitchFamily="18" charset="0"/>
                <a:cs typeface="Calibri"/>
              </a:rPr>
              <a:t>Pulse Code Modulation (PCM) and Line Codes</a:t>
            </a:r>
            <a:br>
              <a:rPr lang="en-US" sz="2300" dirty="0">
                <a:ea typeface="Times New Roman" panose="02020603050405020304" pitchFamily="18" charset="0"/>
                <a:cs typeface="Calibri"/>
              </a:rPr>
            </a:br>
            <a:br>
              <a:rPr lang="en-US" sz="2300" dirty="0">
                <a:ea typeface="Calibri" panose="020F0502020204030204" pitchFamily="34" charset="0"/>
                <a:cs typeface="Times New Roman" panose="02020603050405020304" pitchFamily="18" charset="0"/>
              </a:rPr>
            </a:br>
            <a:endParaRPr lang="en-US" sz="2300" dirty="0"/>
          </a:p>
        </p:txBody>
      </p:sp>
      <p:cxnSp>
        <p:nvCxnSpPr>
          <p:cNvPr id="20" name="Straight Connector 19">
            <a:extLst>
              <a:ext uri="{FF2B5EF4-FFF2-40B4-BE49-F238E27FC236}">
                <a16:creationId xmlns:a16="http://schemas.microsoft.com/office/drawing/2014/main" id="{EEA70831-9A8D-3B4D-8EA5-EE32F93E94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05528" y="6087110"/>
            <a:ext cx="8217966"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9150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1997202" y="639520"/>
            <a:ext cx="2571750" cy="1719072"/>
          </a:xfrm>
          <a:prstGeom prst="rect">
            <a:avLst/>
          </a:prstGeom>
        </p:spPr>
        <p:txBody>
          <a:bodyPr vert="horz" lIns="91440" tIns="45720" rIns="91440" bIns="45720" rtlCol="0" anchor="b">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spcAft>
                <a:spcPts val="600"/>
              </a:spcAft>
            </a:pPr>
            <a:r>
              <a:rPr lang="en-US" sz="3600"/>
              <a:t>Pulse Code Modulation (PCM) </a:t>
            </a:r>
          </a:p>
        </p:txBody>
      </p:sp>
      <p:sp>
        <p:nvSpPr>
          <p:cNvPr id="14"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06459" y="2573756"/>
            <a:ext cx="2441321" cy="18288"/>
          </a:xfrm>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 name="connsiteX0" fmla="*/ 0 w 2441321"/>
              <a:gd name="connsiteY0" fmla="*/ 0 h 18288"/>
              <a:gd name="connsiteX1" fmla="*/ 585917 w 2441321"/>
              <a:gd name="connsiteY1" fmla="*/ 0 h 18288"/>
              <a:gd name="connsiteX2" fmla="*/ 1123008 w 2441321"/>
              <a:gd name="connsiteY2" fmla="*/ 0 h 18288"/>
              <a:gd name="connsiteX3" fmla="*/ 1782164 w 2441321"/>
              <a:gd name="connsiteY3" fmla="*/ 0 h 18288"/>
              <a:gd name="connsiteX4" fmla="*/ 2441321 w 2441321"/>
              <a:gd name="connsiteY4" fmla="*/ 0 h 18288"/>
              <a:gd name="connsiteX5" fmla="*/ 2441321 w 2441321"/>
              <a:gd name="connsiteY5" fmla="*/ 18288 h 18288"/>
              <a:gd name="connsiteX6" fmla="*/ 1879817 w 2441321"/>
              <a:gd name="connsiteY6" fmla="*/ 18288 h 18288"/>
              <a:gd name="connsiteX7" fmla="*/ 1318313 w 2441321"/>
              <a:gd name="connsiteY7" fmla="*/ 18288 h 18288"/>
              <a:gd name="connsiteX8" fmla="*/ 659157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80302" y="-6619"/>
                  <a:pt x="363201" y="4913"/>
                  <a:pt x="585917" y="0"/>
                </a:cubicBezTo>
                <a:cubicBezTo>
                  <a:pt x="832357" y="-10107"/>
                  <a:pt x="996738" y="-34312"/>
                  <a:pt x="1196247" y="0"/>
                </a:cubicBezTo>
                <a:cubicBezTo>
                  <a:pt x="1357180" y="16623"/>
                  <a:pt x="1575042" y="-11041"/>
                  <a:pt x="1806578" y="0"/>
                </a:cubicBezTo>
                <a:cubicBezTo>
                  <a:pt x="2016334" y="246"/>
                  <a:pt x="2239353" y="-8732"/>
                  <a:pt x="2441321" y="0"/>
                </a:cubicBezTo>
                <a:cubicBezTo>
                  <a:pt x="2441188" y="8366"/>
                  <a:pt x="2440365" y="10017"/>
                  <a:pt x="2441321" y="18288"/>
                </a:cubicBezTo>
                <a:cubicBezTo>
                  <a:pt x="2159375" y="49009"/>
                  <a:pt x="2054495" y="45666"/>
                  <a:pt x="1830991" y="18288"/>
                </a:cubicBezTo>
                <a:cubicBezTo>
                  <a:pt x="1615846" y="7509"/>
                  <a:pt x="1521674" y="-5422"/>
                  <a:pt x="1269487" y="18288"/>
                </a:cubicBezTo>
                <a:cubicBezTo>
                  <a:pt x="1019660" y="53960"/>
                  <a:pt x="886911" y="42351"/>
                  <a:pt x="707983" y="18288"/>
                </a:cubicBezTo>
                <a:cubicBezTo>
                  <a:pt x="523434" y="27321"/>
                  <a:pt x="307885" y="34316"/>
                  <a:pt x="0" y="18288"/>
                </a:cubicBezTo>
                <a:cubicBezTo>
                  <a:pt x="-595" y="11182"/>
                  <a:pt x="-5" y="6307"/>
                  <a:pt x="0" y="0"/>
                </a:cubicBezTo>
                <a:close/>
              </a:path>
              <a:path w="2441321" h="18288" stroke="0" extrusionOk="0">
                <a:moveTo>
                  <a:pt x="0" y="0"/>
                </a:moveTo>
                <a:cubicBezTo>
                  <a:pt x="212126" y="-10265"/>
                  <a:pt x="442910" y="-11728"/>
                  <a:pt x="585917" y="0"/>
                </a:cubicBezTo>
                <a:cubicBezTo>
                  <a:pt x="724579" y="21751"/>
                  <a:pt x="879365" y="-33198"/>
                  <a:pt x="1123008" y="0"/>
                </a:cubicBezTo>
                <a:cubicBezTo>
                  <a:pt x="1377247" y="11220"/>
                  <a:pt x="1597861" y="-34280"/>
                  <a:pt x="1782164" y="0"/>
                </a:cubicBezTo>
                <a:cubicBezTo>
                  <a:pt x="1975975" y="-3055"/>
                  <a:pt x="2116392" y="-15531"/>
                  <a:pt x="2441321" y="0"/>
                </a:cubicBezTo>
                <a:cubicBezTo>
                  <a:pt x="2441666" y="6144"/>
                  <a:pt x="2441358" y="10525"/>
                  <a:pt x="2441321" y="18288"/>
                </a:cubicBezTo>
                <a:cubicBezTo>
                  <a:pt x="2180658" y="18322"/>
                  <a:pt x="2084222" y="5934"/>
                  <a:pt x="1879817" y="18288"/>
                </a:cubicBezTo>
                <a:cubicBezTo>
                  <a:pt x="1668182" y="16222"/>
                  <a:pt x="1551159" y="-6477"/>
                  <a:pt x="1318313" y="18288"/>
                </a:cubicBezTo>
                <a:cubicBezTo>
                  <a:pt x="1059871" y="56395"/>
                  <a:pt x="901959" y="23831"/>
                  <a:pt x="659157" y="18288"/>
                </a:cubicBezTo>
                <a:cubicBezTo>
                  <a:pt x="444692" y="28483"/>
                  <a:pt x="245032" y="39882"/>
                  <a:pt x="0" y="18288"/>
                </a:cubicBezTo>
                <a:cubicBezTo>
                  <a:pt x="-11" y="10485"/>
                  <a:pt x="-221" y="3288"/>
                  <a:pt x="0" y="0"/>
                </a:cubicBezTo>
                <a:close/>
              </a:path>
              <a:path w="2441321" h="18288" fill="none" stroke="0" extrusionOk="0">
                <a:moveTo>
                  <a:pt x="0" y="0"/>
                </a:moveTo>
                <a:cubicBezTo>
                  <a:pt x="265389" y="-22361"/>
                  <a:pt x="344845" y="-65"/>
                  <a:pt x="585917" y="0"/>
                </a:cubicBezTo>
                <a:cubicBezTo>
                  <a:pt x="858472" y="13102"/>
                  <a:pt x="949265" y="-8078"/>
                  <a:pt x="1196247" y="0"/>
                </a:cubicBezTo>
                <a:cubicBezTo>
                  <a:pt x="1379248" y="30707"/>
                  <a:pt x="1585336" y="24963"/>
                  <a:pt x="1806578" y="0"/>
                </a:cubicBezTo>
                <a:cubicBezTo>
                  <a:pt x="1986731" y="-19207"/>
                  <a:pt x="2264933" y="16601"/>
                  <a:pt x="2441321" y="0"/>
                </a:cubicBezTo>
                <a:cubicBezTo>
                  <a:pt x="2441440" y="8687"/>
                  <a:pt x="2440452" y="9944"/>
                  <a:pt x="2441321" y="18288"/>
                </a:cubicBezTo>
                <a:cubicBezTo>
                  <a:pt x="2149099" y="27348"/>
                  <a:pt x="2027305" y="56470"/>
                  <a:pt x="1830991" y="18288"/>
                </a:cubicBezTo>
                <a:cubicBezTo>
                  <a:pt x="1614571" y="-18764"/>
                  <a:pt x="1500998" y="10727"/>
                  <a:pt x="1269487" y="18288"/>
                </a:cubicBezTo>
                <a:cubicBezTo>
                  <a:pt x="1042399" y="37834"/>
                  <a:pt x="927922" y="45822"/>
                  <a:pt x="707983" y="18288"/>
                </a:cubicBezTo>
                <a:cubicBezTo>
                  <a:pt x="502575" y="-5380"/>
                  <a:pt x="350393" y="34499"/>
                  <a:pt x="0" y="18288"/>
                </a:cubicBezTo>
                <a:cubicBezTo>
                  <a:pt x="-394" y="12154"/>
                  <a:pt x="907" y="6688"/>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1167" y="8655"/>
                          <a:pt x="2440437" y="9975"/>
                          <a:pt x="2441321" y="18288"/>
                        </a:cubicBezTo>
                        <a:cubicBezTo>
                          <a:pt x="2169723" y="30506"/>
                          <a:pt x="2045712" y="39140"/>
                          <a:pt x="1830991" y="18288"/>
                        </a:cubicBezTo>
                        <a:cubicBezTo>
                          <a:pt x="1616270" y="-2564"/>
                          <a:pt x="1505876" y="3949"/>
                          <a:pt x="1269487" y="18288"/>
                        </a:cubicBezTo>
                        <a:cubicBezTo>
                          <a:pt x="1033098" y="32627"/>
                          <a:pt x="908661" y="41191"/>
                          <a:pt x="707983" y="18288"/>
                        </a:cubicBezTo>
                        <a:cubicBezTo>
                          <a:pt x="507305" y="-4615"/>
                          <a:pt x="333592" y="20759"/>
                          <a:pt x="0" y="18288"/>
                        </a:cubicBezTo>
                        <a:cubicBezTo>
                          <a:pt x="-688" y="11716"/>
                          <a:pt x="875" y="6357"/>
                          <a:pt x="0" y="0"/>
                        </a:cubicBezTo>
                        <a:close/>
                      </a:path>
                      <a:path w="2441321" h="18288"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735" y="5928"/>
                          <a:pt x="2441551" y="11133"/>
                          <a:pt x="2441321" y="18288"/>
                        </a:cubicBezTo>
                        <a:cubicBezTo>
                          <a:pt x="2166745" y="28773"/>
                          <a:pt x="2078726" y="15476"/>
                          <a:pt x="1879817" y="18288"/>
                        </a:cubicBezTo>
                        <a:cubicBezTo>
                          <a:pt x="1680908" y="21100"/>
                          <a:pt x="1548770" y="-4127"/>
                          <a:pt x="1318313" y="18288"/>
                        </a:cubicBezTo>
                        <a:cubicBezTo>
                          <a:pt x="1087856" y="40703"/>
                          <a:pt x="894613" y="3927"/>
                          <a:pt x="659157" y="18288"/>
                        </a:cubicBezTo>
                        <a:cubicBezTo>
                          <a:pt x="423701" y="32649"/>
                          <a:pt x="246611" y="33975"/>
                          <a:pt x="0" y="18288"/>
                        </a:cubicBezTo>
                        <a:cubicBezTo>
                          <a:pt x="-348" y="10388"/>
                          <a:pt x="-12" y="396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1997202" y="2807208"/>
            <a:ext cx="2571750" cy="3410712"/>
          </a:xfrm>
          <a:prstGeom prst="rect">
            <a:avLst/>
          </a:prstGeom>
        </p:spPr>
        <p:txBody>
          <a:bodyPr vert="horz" lIns="91440" tIns="45720" rIns="91440" bIns="45720" rtlCol="0" anchor="t">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228600">
              <a:lnSpc>
                <a:spcPct val="90000"/>
              </a:lnSpc>
            </a:pPr>
            <a:r>
              <a:rPr lang="en-US" sz="1900"/>
              <a:t>The first screenshot should show the Oscilloscope-XSC1 display with the analog input signal and sampling clock at the input to the ADC. The second screenshot should show the Oscilloscope-XSC2 display with the output of the DAC. </a:t>
            </a:r>
          </a:p>
        </p:txBody>
      </p:sp>
      <p:pic>
        <p:nvPicPr>
          <p:cNvPr id="4" name="Content Placeholder 3">
            <a:extLst>
              <a:ext uri="{FF2B5EF4-FFF2-40B4-BE49-F238E27FC236}">
                <a16:creationId xmlns:a16="http://schemas.microsoft.com/office/drawing/2014/main" id="{AA0D73F0-602C-942A-F993-278C646BB0E5}"/>
              </a:ext>
            </a:extLst>
          </p:cNvPr>
          <p:cNvPicPr>
            <a:picLocks noGrp="1" noChangeAspect="1"/>
          </p:cNvPicPr>
          <p:nvPr>
            <p:ph idx="1"/>
          </p:nvPr>
        </p:nvPicPr>
        <p:blipFill>
          <a:blip r:embed="rId2"/>
          <a:stretch>
            <a:fillRect/>
          </a:stretch>
        </p:blipFill>
        <p:spPr>
          <a:xfrm>
            <a:off x="5014722" y="1972747"/>
            <a:ext cx="5177790" cy="2912506"/>
          </a:xfrm>
          <a:prstGeom prst="rect">
            <a:avLst/>
          </a:prstGeom>
        </p:spPr>
      </p:pic>
    </p:spTree>
    <p:extLst>
      <p:ext uri="{BB962C8B-B14F-4D97-AF65-F5344CB8AC3E}">
        <p14:creationId xmlns:p14="http://schemas.microsoft.com/office/powerpoint/2010/main" val="1109612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286001" y="914400"/>
            <a:ext cx="7524945" cy="974036"/>
          </a:xfrm>
          <a:prstGeom prst="rect">
            <a:avLst/>
          </a:prstGeom>
        </p:spPr>
        <p:txBody>
          <a:bodyPr lIns="91440" tIns="45720" rIns="91440" bIns="4572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ea typeface="Calibri" panose="020F0502020204030204" pitchFamily="34" charset="0"/>
                <a:cs typeface="Times New Roman"/>
              </a:rPr>
              <a:t>The first screenshot should show the Oscilloscope-XSC1 display with the analog input signal and sampling clock at the input to the ADC. The second screenshot should show the Oscilloscope-XSC2 display with the output of the DAC. </a:t>
            </a:r>
            <a:endParaRPr lang="en-US" sz="1600" dirty="0"/>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2209800" y="321365"/>
            <a:ext cx="46482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en-US" sz="2800" dirty="0">
                <a:solidFill>
                  <a:srgbClr val="000000"/>
                </a:solidFill>
                <a:ea typeface="Times New Roman" panose="02020603050405020304" pitchFamily="18" charset="0"/>
                <a:cs typeface="Calibri" panose="020F0502020204030204" pitchFamily="34" charset="0"/>
              </a:rPr>
              <a:t>Pulse Code Modulation (PCM) </a:t>
            </a:r>
            <a:endParaRPr lang="en-US" sz="2800" dirty="0">
              <a:solidFill>
                <a:schemeClr val="dk1"/>
              </a:solidFill>
              <a:latin typeface="+mn-lt"/>
              <a:ea typeface="+mn-ea"/>
              <a:cs typeface="+mn-cs"/>
            </a:endParaRPr>
          </a:p>
        </p:txBody>
      </p:sp>
      <p:sp>
        <p:nvSpPr>
          <p:cNvPr id="3" name="Content Placeholder 2">
            <a:extLst>
              <a:ext uri="{FF2B5EF4-FFF2-40B4-BE49-F238E27FC236}">
                <a16:creationId xmlns:a16="http://schemas.microsoft.com/office/drawing/2014/main" id="{A2DCB778-6CB1-4DD4-8633-1D0734428345}"/>
              </a:ext>
            </a:extLst>
          </p:cNvPr>
          <p:cNvSpPr>
            <a:spLocks noGrp="1"/>
          </p:cNvSpPr>
          <p:nvPr>
            <p:ph idx="1"/>
          </p:nvPr>
        </p:nvSpPr>
        <p:spPr>
          <a:xfrm>
            <a:off x="2286000" y="1888437"/>
            <a:ext cx="7524946" cy="4436163"/>
          </a:xfrm>
        </p:spPr>
        <p:txBody>
          <a:bodyPr/>
          <a:lstStyle/>
          <a:p>
            <a:pPr marL="0" indent="0">
              <a:buNone/>
            </a:pPr>
            <a:endParaRPr lang="en-US" dirty="0"/>
          </a:p>
          <a:p>
            <a:pPr marL="0" indent="0">
              <a:buNone/>
            </a:pPr>
            <a:endParaRPr lang="en-US" dirty="0"/>
          </a:p>
          <a:p>
            <a:pPr marL="0" indent="0">
              <a:buNone/>
            </a:pPr>
            <a:endParaRPr lang="en-US" dirty="0"/>
          </a:p>
          <a:p>
            <a:endParaRPr lang="en-US" dirty="0"/>
          </a:p>
          <a:p>
            <a:endParaRPr lang="en-US" dirty="0"/>
          </a:p>
          <a:p>
            <a:pPr marL="0" indent="0">
              <a:buNone/>
            </a:pPr>
            <a:r>
              <a:rPr lang="en-US" sz="1600" dirty="0">
                <a:latin typeface="Calibri" panose="020F0502020204030204" pitchFamily="34" charset="0"/>
                <a:ea typeface="Calibri" panose="020F0502020204030204" pitchFamily="34" charset="0"/>
                <a:cs typeface="Times New Roman" panose="02020603050405020304" pitchFamily="18" charset="0"/>
              </a:rPr>
              <a:t>What are the effects of increasing or decreasing the sampling rate? </a:t>
            </a:r>
          </a:p>
          <a:p>
            <a:pPr marL="0" indent="0">
              <a:buNone/>
            </a:pPr>
            <a:r>
              <a:rPr lang="en-US" sz="1600" b="1" dirty="0">
                <a:latin typeface="Calibri" panose="020F0502020204030204" pitchFamily="34" charset="0"/>
                <a:cs typeface="Times New Roman" panose="02020603050405020304" pitchFamily="18" charset="0"/>
              </a:rPr>
              <a:t>Answer:</a:t>
            </a:r>
          </a:p>
          <a:p>
            <a:pPr marL="0" indent="0">
              <a:buNone/>
            </a:pPr>
            <a:r>
              <a:rPr lang="en-US" sz="1600" b="1" dirty="0">
                <a:latin typeface="Calibri" panose="020F0502020204030204" pitchFamily="34" charset="0"/>
                <a:cs typeface="Times New Roman" panose="02020603050405020304" pitchFamily="18" charset="0"/>
              </a:rPr>
              <a:t>With the increasing of the sampling rate it would allow you to acquire better signal, while decreasing would do the very opposite to your signal,</a:t>
            </a:r>
            <a:endParaRPr lang="en-US" sz="1600" b="1" dirty="0"/>
          </a:p>
        </p:txBody>
      </p:sp>
      <p:pic>
        <p:nvPicPr>
          <p:cNvPr id="4" name="Picture 3">
            <a:extLst>
              <a:ext uri="{FF2B5EF4-FFF2-40B4-BE49-F238E27FC236}">
                <a16:creationId xmlns:a16="http://schemas.microsoft.com/office/drawing/2014/main" id="{20A1BFC0-FBEA-66CD-957C-579071D72931}"/>
              </a:ext>
            </a:extLst>
          </p:cNvPr>
          <p:cNvPicPr>
            <a:picLocks noChangeAspect="1"/>
          </p:cNvPicPr>
          <p:nvPr/>
        </p:nvPicPr>
        <p:blipFill>
          <a:blip r:embed="rId2"/>
          <a:stretch>
            <a:fillRect/>
          </a:stretch>
        </p:blipFill>
        <p:spPr>
          <a:xfrm>
            <a:off x="6048473" y="762001"/>
            <a:ext cx="3378905" cy="3657600"/>
          </a:xfrm>
          <a:prstGeom prst="rect">
            <a:avLst/>
          </a:prstGeom>
        </p:spPr>
      </p:pic>
    </p:spTree>
    <p:extLst>
      <p:ext uri="{BB962C8B-B14F-4D97-AF65-F5344CB8AC3E}">
        <p14:creationId xmlns:p14="http://schemas.microsoft.com/office/powerpoint/2010/main" val="1874330977"/>
      </p:ext>
    </p:extLst>
  </p:cSld>
  <p:clrMapOvr>
    <a:masterClrMapping/>
  </p:clrMapOvr>
</p:sld>
</file>

<file path=ppt/theme/theme1.xml><?xml version="1.0" encoding="utf-8"?>
<a:theme xmlns:a="http://schemas.openxmlformats.org/drawingml/2006/main" name="PunchcardVTI">
  <a:themeElements>
    <a:clrScheme name="AnalogousFromDarkSeedLeftStep">
      <a:dk1>
        <a:srgbClr val="000000"/>
      </a:dk1>
      <a:lt1>
        <a:srgbClr val="FFFFFF"/>
      </a:lt1>
      <a:dk2>
        <a:srgbClr val="301B2B"/>
      </a:dk2>
      <a:lt2>
        <a:srgbClr val="F0F3F3"/>
      </a:lt2>
      <a:accent1>
        <a:srgbClr val="C84E48"/>
      </a:accent1>
      <a:accent2>
        <a:srgbClr val="B63665"/>
      </a:accent2>
      <a:accent3>
        <a:srgbClr val="C848AC"/>
      </a:accent3>
      <a:accent4>
        <a:srgbClr val="9C36B6"/>
      </a:accent4>
      <a:accent5>
        <a:srgbClr val="7948C8"/>
      </a:accent5>
      <a:accent6>
        <a:srgbClr val="3D42B8"/>
      </a:accent6>
      <a:hlink>
        <a:srgbClr val="853FBF"/>
      </a:hlink>
      <a:folHlink>
        <a:srgbClr val="7F7F7F"/>
      </a:folHlink>
    </a:clrScheme>
    <a:fontScheme name="Punchcard">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nchcardVTI" id="{C7262591-AF98-8F48-B56D-6342D2439B1A}" vid="{261D9F73-974A-B14E-9EAF-4871CCA60BB1}"/>
    </a:ext>
  </a:extLst>
</a:theme>
</file>

<file path=docProps/app.xml><?xml version="1.0" encoding="utf-8"?>
<Properties xmlns="http://schemas.openxmlformats.org/officeDocument/2006/extended-properties" xmlns:vt="http://schemas.openxmlformats.org/officeDocument/2006/docPropsVTypes">
  <TotalTime>13</TotalTime>
  <Words>1463</Words>
  <Application>Microsoft Macintosh PowerPoint</Application>
  <PresentationFormat>Widescreen</PresentationFormat>
  <Paragraphs>263</Paragraphs>
  <Slides>26</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26</vt:i4>
      </vt:variant>
    </vt:vector>
  </HeadingPairs>
  <TitlesOfParts>
    <vt:vector size="38" baseType="lpstr">
      <vt:lpstr>Arial</vt:lpstr>
      <vt:lpstr>Calibri</vt:lpstr>
      <vt:lpstr>Calisto MT</vt:lpstr>
      <vt:lpstr>Cambria Math</vt:lpstr>
      <vt:lpstr>Carlito_x_3</vt:lpstr>
      <vt:lpstr>Carlito_x_4</vt:lpstr>
      <vt:lpstr>Carlito-Bold_1f_4</vt:lpstr>
      <vt:lpstr>Haas Grot Text Web</vt:lpstr>
      <vt:lpstr>LiberationSans_15_4</vt:lpstr>
      <vt:lpstr>Neue Haas Grotesk Text Pro</vt:lpstr>
      <vt:lpstr>Söhne</vt:lpstr>
      <vt:lpstr>PunchcardVTI</vt:lpstr>
      <vt:lpstr>Final Project NETW310</vt:lpstr>
      <vt:lpstr>    Baseband Signals and AM/FM Signals </vt:lpstr>
      <vt:lpstr>PowerPoint Presentation</vt:lpstr>
      <vt:lpstr>PowerPoint Presentation</vt:lpstr>
      <vt:lpstr>PowerPoint Presentation</vt:lpstr>
      <vt:lpstr>PowerPoint Presentation</vt:lpstr>
      <vt:lpstr>    Pulse Code Modulation (PCM) and Line Codes  </vt:lpstr>
      <vt:lpstr>PowerPoint Presentation</vt:lpstr>
      <vt:lpstr>PowerPoint Presentation</vt:lpstr>
      <vt:lpstr>PowerPoint Presentation</vt:lpstr>
      <vt:lpstr>PowerPoint Presentation</vt:lpstr>
      <vt:lpstr>    Cables and Structured Cabling </vt:lpstr>
      <vt:lpstr>Questions</vt:lpstr>
      <vt:lpstr>Questions</vt:lpstr>
      <vt:lpstr>References</vt:lpstr>
      <vt:lpstr>  Antenna Gain and Free Space Path Loss </vt:lpstr>
      <vt:lpstr>Antenna Gain</vt:lpstr>
      <vt:lpstr>Free Space Path Loss</vt:lpstr>
      <vt:lpstr>Free Space Path Loss Cont.</vt:lpstr>
      <vt:lpstr>  Bit Error Rate of Fading Channels  </vt:lpstr>
      <vt:lpstr>PowerPoint Presentation</vt:lpstr>
      <vt:lpstr>PowerPoint Presentation</vt:lpstr>
      <vt:lpstr>Challenges</vt:lpstr>
      <vt:lpstr>Career Skills</vt:lpstr>
      <vt:lpstr>Conclusion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Final Project NETW310</dc:title>
  <dc:creator>Zac Clerge</dc:creator>
  <cp:lastModifiedBy>Zac Clerge</cp:lastModifiedBy>
  <cp:revision>1</cp:revision>
  <dcterms:created xsi:type="dcterms:W3CDTF">2023-10-20T14:19:57Z</dcterms:created>
  <dcterms:modified xsi:type="dcterms:W3CDTF">2023-10-20T14:33:26Z</dcterms:modified>
</cp:coreProperties>
</file>