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582"/>
  </p:normalViewPr>
  <p:slideViewPr>
    <p:cSldViewPr snapToGrid="0">
      <p:cViewPr varScale="1">
        <p:scale>
          <a:sx n="90" d="100"/>
          <a:sy n="90" d="100"/>
        </p:scale>
        <p:origin x="232" y="8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3C593-5024-EC76-866A-795D15DEF7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BA0962-00A1-F0C3-0612-D0D37F47AC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668CF2-3AB0-471A-6841-0B5F4C8FF5C4}"/>
              </a:ext>
            </a:extLst>
          </p:cNvPr>
          <p:cNvSpPr>
            <a:spLocks noGrp="1"/>
          </p:cNvSpPr>
          <p:nvPr>
            <p:ph type="dt" sz="half" idx="10"/>
          </p:nvPr>
        </p:nvSpPr>
        <p:spPr/>
        <p:txBody>
          <a:bodyPr/>
          <a:lstStyle/>
          <a:p>
            <a:fld id="{C5280353-7B37-9543-9FAE-195FBB56199F}" type="datetimeFigureOut">
              <a:rPr lang="en-US" smtClean="0"/>
              <a:t>8/26/22</a:t>
            </a:fld>
            <a:endParaRPr lang="en-US"/>
          </a:p>
        </p:txBody>
      </p:sp>
      <p:sp>
        <p:nvSpPr>
          <p:cNvPr id="5" name="Footer Placeholder 4">
            <a:extLst>
              <a:ext uri="{FF2B5EF4-FFF2-40B4-BE49-F238E27FC236}">
                <a16:creationId xmlns:a16="http://schemas.microsoft.com/office/drawing/2014/main" id="{76CD3002-BC8A-9305-5B69-C14DFF072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EE1CC-7A2F-1380-74C8-D2A714DDA9EF}"/>
              </a:ext>
            </a:extLst>
          </p:cNvPr>
          <p:cNvSpPr>
            <a:spLocks noGrp="1"/>
          </p:cNvSpPr>
          <p:nvPr>
            <p:ph type="sldNum" sz="quarter" idx="12"/>
          </p:nvPr>
        </p:nvSpPr>
        <p:spPr/>
        <p:txBody>
          <a:bodyPr/>
          <a:lstStyle/>
          <a:p>
            <a:fld id="{067D9925-1D83-7041-B7EB-46E6A8E58542}" type="slidenum">
              <a:rPr lang="en-US" smtClean="0"/>
              <a:t>‹#›</a:t>
            </a:fld>
            <a:endParaRPr lang="en-US"/>
          </a:p>
        </p:txBody>
      </p:sp>
    </p:spTree>
    <p:extLst>
      <p:ext uri="{BB962C8B-B14F-4D97-AF65-F5344CB8AC3E}">
        <p14:creationId xmlns:p14="http://schemas.microsoft.com/office/powerpoint/2010/main" val="4005668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C8CBB-2953-FCF4-3DC4-639EFC653C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12AFCF-CA3D-2F1B-8F5A-B172EDEEE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936E9-FB3F-D0CA-7153-CA8481BF55A1}"/>
              </a:ext>
            </a:extLst>
          </p:cNvPr>
          <p:cNvSpPr>
            <a:spLocks noGrp="1"/>
          </p:cNvSpPr>
          <p:nvPr>
            <p:ph type="dt" sz="half" idx="10"/>
          </p:nvPr>
        </p:nvSpPr>
        <p:spPr/>
        <p:txBody>
          <a:bodyPr/>
          <a:lstStyle/>
          <a:p>
            <a:fld id="{C5280353-7B37-9543-9FAE-195FBB56199F}" type="datetimeFigureOut">
              <a:rPr lang="en-US" smtClean="0"/>
              <a:t>8/26/22</a:t>
            </a:fld>
            <a:endParaRPr lang="en-US"/>
          </a:p>
        </p:txBody>
      </p:sp>
      <p:sp>
        <p:nvSpPr>
          <p:cNvPr id="5" name="Footer Placeholder 4">
            <a:extLst>
              <a:ext uri="{FF2B5EF4-FFF2-40B4-BE49-F238E27FC236}">
                <a16:creationId xmlns:a16="http://schemas.microsoft.com/office/drawing/2014/main" id="{0F7261B3-5F62-8504-246E-6230EE733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0E975-4894-BEC8-5882-B0801BDC5E8A}"/>
              </a:ext>
            </a:extLst>
          </p:cNvPr>
          <p:cNvSpPr>
            <a:spLocks noGrp="1"/>
          </p:cNvSpPr>
          <p:nvPr>
            <p:ph type="sldNum" sz="quarter" idx="12"/>
          </p:nvPr>
        </p:nvSpPr>
        <p:spPr/>
        <p:txBody>
          <a:bodyPr/>
          <a:lstStyle/>
          <a:p>
            <a:fld id="{067D9925-1D83-7041-B7EB-46E6A8E58542}" type="slidenum">
              <a:rPr lang="en-US" smtClean="0"/>
              <a:t>‹#›</a:t>
            </a:fld>
            <a:endParaRPr lang="en-US"/>
          </a:p>
        </p:txBody>
      </p:sp>
    </p:spTree>
    <p:extLst>
      <p:ext uri="{BB962C8B-B14F-4D97-AF65-F5344CB8AC3E}">
        <p14:creationId xmlns:p14="http://schemas.microsoft.com/office/powerpoint/2010/main" val="2353353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0413AF-A071-A29B-B4B8-8161CD2625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B860E8-E428-03F2-A962-B57920ADE5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BF734-9717-E8A8-D011-3A6B76CC1E2E}"/>
              </a:ext>
            </a:extLst>
          </p:cNvPr>
          <p:cNvSpPr>
            <a:spLocks noGrp="1"/>
          </p:cNvSpPr>
          <p:nvPr>
            <p:ph type="dt" sz="half" idx="10"/>
          </p:nvPr>
        </p:nvSpPr>
        <p:spPr/>
        <p:txBody>
          <a:bodyPr/>
          <a:lstStyle/>
          <a:p>
            <a:fld id="{C5280353-7B37-9543-9FAE-195FBB56199F}" type="datetimeFigureOut">
              <a:rPr lang="en-US" smtClean="0"/>
              <a:t>8/26/22</a:t>
            </a:fld>
            <a:endParaRPr lang="en-US"/>
          </a:p>
        </p:txBody>
      </p:sp>
      <p:sp>
        <p:nvSpPr>
          <p:cNvPr id="5" name="Footer Placeholder 4">
            <a:extLst>
              <a:ext uri="{FF2B5EF4-FFF2-40B4-BE49-F238E27FC236}">
                <a16:creationId xmlns:a16="http://schemas.microsoft.com/office/drawing/2014/main" id="{CA100DB0-858A-6761-3CE8-74B1A31F1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76990-BA90-99F2-00D7-68F633DED0EE}"/>
              </a:ext>
            </a:extLst>
          </p:cNvPr>
          <p:cNvSpPr>
            <a:spLocks noGrp="1"/>
          </p:cNvSpPr>
          <p:nvPr>
            <p:ph type="sldNum" sz="quarter" idx="12"/>
          </p:nvPr>
        </p:nvSpPr>
        <p:spPr/>
        <p:txBody>
          <a:bodyPr/>
          <a:lstStyle/>
          <a:p>
            <a:fld id="{067D9925-1D83-7041-B7EB-46E6A8E58542}" type="slidenum">
              <a:rPr lang="en-US" smtClean="0"/>
              <a:t>‹#›</a:t>
            </a:fld>
            <a:endParaRPr lang="en-US"/>
          </a:p>
        </p:txBody>
      </p:sp>
    </p:spTree>
    <p:extLst>
      <p:ext uri="{BB962C8B-B14F-4D97-AF65-F5344CB8AC3E}">
        <p14:creationId xmlns:p14="http://schemas.microsoft.com/office/powerpoint/2010/main" val="327096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BC1E8-0D56-B3D0-9269-B4D2436222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A89B3E-5196-7E64-96F3-3501228F5E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2BF8F-0D1A-DF8E-701A-EB65C700CD17}"/>
              </a:ext>
            </a:extLst>
          </p:cNvPr>
          <p:cNvSpPr>
            <a:spLocks noGrp="1"/>
          </p:cNvSpPr>
          <p:nvPr>
            <p:ph type="dt" sz="half" idx="10"/>
          </p:nvPr>
        </p:nvSpPr>
        <p:spPr/>
        <p:txBody>
          <a:bodyPr/>
          <a:lstStyle/>
          <a:p>
            <a:fld id="{C5280353-7B37-9543-9FAE-195FBB56199F}" type="datetimeFigureOut">
              <a:rPr lang="en-US" smtClean="0"/>
              <a:t>8/26/22</a:t>
            </a:fld>
            <a:endParaRPr lang="en-US"/>
          </a:p>
        </p:txBody>
      </p:sp>
      <p:sp>
        <p:nvSpPr>
          <p:cNvPr id="5" name="Footer Placeholder 4">
            <a:extLst>
              <a:ext uri="{FF2B5EF4-FFF2-40B4-BE49-F238E27FC236}">
                <a16:creationId xmlns:a16="http://schemas.microsoft.com/office/drawing/2014/main" id="{B47A945D-45AD-1C94-3FDB-EB8C0CF4A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44E87-B060-7D19-CA9B-FBA93BB438FA}"/>
              </a:ext>
            </a:extLst>
          </p:cNvPr>
          <p:cNvSpPr>
            <a:spLocks noGrp="1"/>
          </p:cNvSpPr>
          <p:nvPr>
            <p:ph type="sldNum" sz="quarter" idx="12"/>
          </p:nvPr>
        </p:nvSpPr>
        <p:spPr/>
        <p:txBody>
          <a:bodyPr/>
          <a:lstStyle/>
          <a:p>
            <a:fld id="{067D9925-1D83-7041-B7EB-46E6A8E58542}" type="slidenum">
              <a:rPr lang="en-US" smtClean="0"/>
              <a:t>‹#›</a:t>
            </a:fld>
            <a:endParaRPr lang="en-US"/>
          </a:p>
        </p:txBody>
      </p:sp>
    </p:spTree>
    <p:extLst>
      <p:ext uri="{BB962C8B-B14F-4D97-AF65-F5344CB8AC3E}">
        <p14:creationId xmlns:p14="http://schemas.microsoft.com/office/powerpoint/2010/main" val="167302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DAAF-B0D0-15D0-EB4A-0F81FCB1EB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0E4508-E6C2-5582-E1B0-DA3053033C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E27DCF-DA6D-31B7-3221-09F6784505D0}"/>
              </a:ext>
            </a:extLst>
          </p:cNvPr>
          <p:cNvSpPr>
            <a:spLocks noGrp="1"/>
          </p:cNvSpPr>
          <p:nvPr>
            <p:ph type="dt" sz="half" idx="10"/>
          </p:nvPr>
        </p:nvSpPr>
        <p:spPr/>
        <p:txBody>
          <a:bodyPr/>
          <a:lstStyle/>
          <a:p>
            <a:fld id="{C5280353-7B37-9543-9FAE-195FBB56199F}" type="datetimeFigureOut">
              <a:rPr lang="en-US" smtClean="0"/>
              <a:t>8/26/22</a:t>
            </a:fld>
            <a:endParaRPr lang="en-US"/>
          </a:p>
        </p:txBody>
      </p:sp>
      <p:sp>
        <p:nvSpPr>
          <p:cNvPr id="5" name="Footer Placeholder 4">
            <a:extLst>
              <a:ext uri="{FF2B5EF4-FFF2-40B4-BE49-F238E27FC236}">
                <a16:creationId xmlns:a16="http://schemas.microsoft.com/office/drawing/2014/main" id="{B72C2BE5-5A3A-1CF5-FD36-21D05E68F1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EA141-010E-F98B-F146-1637FC382805}"/>
              </a:ext>
            </a:extLst>
          </p:cNvPr>
          <p:cNvSpPr>
            <a:spLocks noGrp="1"/>
          </p:cNvSpPr>
          <p:nvPr>
            <p:ph type="sldNum" sz="quarter" idx="12"/>
          </p:nvPr>
        </p:nvSpPr>
        <p:spPr/>
        <p:txBody>
          <a:bodyPr/>
          <a:lstStyle/>
          <a:p>
            <a:fld id="{067D9925-1D83-7041-B7EB-46E6A8E58542}" type="slidenum">
              <a:rPr lang="en-US" smtClean="0"/>
              <a:t>‹#›</a:t>
            </a:fld>
            <a:endParaRPr lang="en-US"/>
          </a:p>
        </p:txBody>
      </p:sp>
    </p:spTree>
    <p:extLst>
      <p:ext uri="{BB962C8B-B14F-4D97-AF65-F5344CB8AC3E}">
        <p14:creationId xmlns:p14="http://schemas.microsoft.com/office/powerpoint/2010/main" val="2175448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6D21F-569C-6BF9-9CFF-2A2E92A90A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006097-401C-0A79-E735-715FDB54E7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FF391A-970B-EE8A-73D6-2B9B775BA2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D9AD05-DD0F-4626-8100-F55C3943481A}"/>
              </a:ext>
            </a:extLst>
          </p:cNvPr>
          <p:cNvSpPr>
            <a:spLocks noGrp="1"/>
          </p:cNvSpPr>
          <p:nvPr>
            <p:ph type="dt" sz="half" idx="10"/>
          </p:nvPr>
        </p:nvSpPr>
        <p:spPr/>
        <p:txBody>
          <a:bodyPr/>
          <a:lstStyle/>
          <a:p>
            <a:fld id="{C5280353-7B37-9543-9FAE-195FBB56199F}" type="datetimeFigureOut">
              <a:rPr lang="en-US" smtClean="0"/>
              <a:t>8/26/22</a:t>
            </a:fld>
            <a:endParaRPr lang="en-US"/>
          </a:p>
        </p:txBody>
      </p:sp>
      <p:sp>
        <p:nvSpPr>
          <p:cNvPr id="6" name="Footer Placeholder 5">
            <a:extLst>
              <a:ext uri="{FF2B5EF4-FFF2-40B4-BE49-F238E27FC236}">
                <a16:creationId xmlns:a16="http://schemas.microsoft.com/office/drawing/2014/main" id="{0E900881-982A-76EB-2F9C-248572254C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7D68B-6A49-811D-A025-976A47BECEF3}"/>
              </a:ext>
            </a:extLst>
          </p:cNvPr>
          <p:cNvSpPr>
            <a:spLocks noGrp="1"/>
          </p:cNvSpPr>
          <p:nvPr>
            <p:ph type="sldNum" sz="quarter" idx="12"/>
          </p:nvPr>
        </p:nvSpPr>
        <p:spPr/>
        <p:txBody>
          <a:bodyPr/>
          <a:lstStyle/>
          <a:p>
            <a:fld id="{067D9925-1D83-7041-B7EB-46E6A8E58542}" type="slidenum">
              <a:rPr lang="en-US" smtClean="0"/>
              <a:t>‹#›</a:t>
            </a:fld>
            <a:endParaRPr lang="en-US"/>
          </a:p>
        </p:txBody>
      </p:sp>
    </p:spTree>
    <p:extLst>
      <p:ext uri="{BB962C8B-B14F-4D97-AF65-F5344CB8AC3E}">
        <p14:creationId xmlns:p14="http://schemas.microsoft.com/office/powerpoint/2010/main" val="2780648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BBCE4-8ED6-DA15-582B-2183728342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06654B-526A-27AB-7206-B5FA91C530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5D82F0-070E-EFC2-CC28-9B2A3F311A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C26768-AE75-61E3-93A6-677070B47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BDE2-7905-9E0A-D853-61156B721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3C9184-D365-D37C-7547-6CA3E9E87EA9}"/>
              </a:ext>
            </a:extLst>
          </p:cNvPr>
          <p:cNvSpPr>
            <a:spLocks noGrp="1"/>
          </p:cNvSpPr>
          <p:nvPr>
            <p:ph type="dt" sz="half" idx="10"/>
          </p:nvPr>
        </p:nvSpPr>
        <p:spPr/>
        <p:txBody>
          <a:bodyPr/>
          <a:lstStyle/>
          <a:p>
            <a:fld id="{C5280353-7B37-9543-9FAE-195FBB56199F}" type="datetimeFigureOut">
              <a:rPr lang="en-US" smtClean="0"/>
              <a:t>8/26/22</a:t>
            </a:fld>
            <a:endParaRPr lang="en-US"/>
          </a:p>
        </p:txBody>
      </p:sp>
      <p:sp>
        <p:nvSpPr>
          <p:cNvPr id="8" name="Footer Placeholder 7">
            <a:extLst>
              <a:ext uri="{FF2B5EF4-FFF2-40B4-BE49-F238E27FC236}">
                <a16:creationId xmlns:a16="http://schemas.microsoft.com/office/drawing/2014/main" id="{26B2AA8D-23DC-7393-24BE-23292F3294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DA005D-05CE-83C3-D1D7-97399535F037}"/>
              </a:ext>
            </a:extLst>
          </p:cNvPr>
          <p:cNvSpPr>
            <a:spLocks noGrp="1"/>
          </p:cNvSpPr>
          <p:nvPr>
            <p:ph type="sldNum" sz="quarter" idx="12"/>
          </p:nvPr>
        </p:nvSpPr>
        <p:spPr/>
        <p:txBody>
          <a:bodyPr/>
          <a:lstStyle/>
          <a:p>
            <a:fld id="{067D9925-1D83-7041-B7EB-46E6A8E58542}" type="slidenum">
              <a:rPr lang="en-US" smtClean="0"/>
              <a:t>‹#›</a:t>
            </a:fld>
            <a:endParaRPr lang="en-US"/>
          </a:p>
        </p:txBody>
      </p:sp>
    </p:spTree>
    <p:extLst>
      <p:ext uri="{BB962C8B-B14F-4D97-AF65-F5344CB8AC3E}">
        <p14:creationId xmlns:p14="http://schemas.microsoft.com/office/powerpoint/2010/main" val="4230716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C0DBA-4FD5-471F-2184-1ADB30DE38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51FB6E-96EE-1692-2E7E-D61A556FEADD}"/>
              </a:ext>
            </a:extLst>
          </p:cNvPr>
          <p:cNvSpPr>
            <a:spLocks noGrp="1"/>
          </p:cNvSpPr>
          <p:nvPr>
            <p:ph type="dt" sz="half" idx="10"/>
          </p:nvPr>
        </p:nvSpPr>
        <p:spPr/>
        <p:txBody>
          <a:bodyPr/>
          <a:lstStyle/>
          <a:p>
            <a:fld id="{C5280353-7B37-9543-9FAE-195FBB56199F}" type="datetimeFigureOut">
              <a:rPr lang="en-US" smtClean="0"/>
              <a:t>8/26/22</a:t>
            </a:fld>
            <a:endParaRPr lang="en-US"/>
          </a:p>
        </p:txBody>
      </p:sp>
      <p:sp>
        <p:nvSpPr>
          <p:cNvPr id="4" name="Footer Placeholder 3">
            <a:extLst>
              <a:ext uri="{FF2B5EF4-FFF2-40B4-BE49-F238E27FC236}">
                <a16:creationId xmlns:a16="http://schemas.microsoft.com/office/drawing/2014/main" id="{E2C81310-DA19-4013-BFC3-532EC1EFBF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189C45-B934-C32F-83BA-0D754C43E490}"/>
              </a:ext>
            </a:extLst>
          </p:cNvPr>
          <p:cNvSpPr>
            <a:spLocks noGrp="1"/>
          </p:cNvSpPr>
          <p:nvPr>
            <p:ph type="sldNum" sz="quarter" idx="12"/>
          </p:nvPr>
        </p:nvSpPr>
        <p:spPr/>
        <p:txBody>
          <a:bodyPr/>
          <a:lstStyle/>
          <a:p>
            <a:fld id="{067D9925-1D83-7041-B7EB-46E6A8E58542}" type="slidenum">
              <a:rPr lang="en-US" smtClean="0"/>
              <a:t>‹#›</a:t>
            </a:fld>
            <a:endParaRPr lang="en-US"/>
          </a:p>
        </p:txBody>
      </p:sp>
    </p:spTree>
    <p:extLst>
      <p:ext uri="{BB962C8B-B14F-4D97-AF65-F5344CB8AC3E}">
        <p14:creationId xmlns:p14="http://schemas.microsoft.com/office/powerpoint/2010/main" val="3808831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BEE5B7-70C9-3562-54FD-117A313B3398}"/>
              </a:ext>
            </a:extLst>
          </p:cNvPr>
          <p:cNvSpPr>
            <a:spLocks noGrp="1"/>
          </p:cNvSpPr>
          <p:nvPr>
            <p:ph type="dt" sz="half" idx="10"/>
          </p:nvPr>
        </p:nvSpPr>
        <p:spPr/>
        <p:txBody>
          <a:bodyPr/>
          <a:lstStyle/>
          <a:p>
            <a:fld id="{C5280353-7B37-9543-9FAE-195FBB56199F}" type="datetimeFigureOut">
              <a:rPr lang="en-US" smtClean="0"/>
              <a:t>8/26/22</a:t>
            </a:fld>
            <a:endParaRPr lang="en-US"/>
          </a:p>
        </p:txBody>
      </p:sp>
      <p:sp>
        <p:nvSpPr>
          <p:cNvPr id="3" name="Footer Placeholder 2">
            <a:extLst>
              <a:ext uri="{FF2B5EF4-FFF2-40B4-BE49-F238E27FC236}">
                <a16:creationId xmlns:a16="http://schemas.microsoft.com/office/drawing/2014/main" id="{7A0E7CA5-E607-4224-BD67-8E523870CE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AFE40F-A917-BD11-B03F-70505A94A908}"/>
              </a:ext>
            </a:extLst>
          </p:cNvPr>
          <p:cNvSpPr>
            <a:spLocks noGrp="1"/>
          </p:cNvSpPr>
          <p:nvPr>
            <p:ph type="sldNum" sz="quarter" idx="12"/>
          </p:nvPr>
        </p:nvSpPr>
        <p:spPr/>
        <p:txBody>
          <a:bodyPr/>
          <a:lstStyle/>
          <a:p>
            <a:fld id="{067D9925-1D83-7041-B7EB-46E6A8E58542}" type="slidenum">
              <a:rPr lang="en-US" smtClean="0"/>
              <a:t>‹#›</a:t>
            </a:fld>
            <a:endParaRPr lang="en-US"/>
          </a:p>
        </p:txBody>
      </p:sp>
    </p:spTree>
    <p:extLst>
      <p:ext uri="{BB962C8B-B14F-4D97-AF65-F5344CB8AC3E}">
        <p14:creationId xmlns:p14="http://schemas.microsoft.com/office/powerpoint/2010/main" val="121167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DF9F-AAC7-9156-3CFD-1DDCF321D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B1314F-41DD-21C7-71E0-2EC78BE969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72411C-4755-62A1-23D9-E4C10F74C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322BA4-6A5F-FABD-4D57-B882BD72961B}"/>
              </a:ext>
            </a:extLst>
          </p:cNvPr>
          <p:cNvSpPr>
            <a:spLocks noGrp="1"/>
          </p:cNvSpPr>
          <p:nvPr>
            <p:ph type="dt" sz="half" idx="10"/>
          </p:nvPr>
        </p:nvSpPr>
        <p:spPr/>
        <p:txBody>
          <a:bodyPr/>
          <a:lstStyle/>
          <a:p>
            <a:fld id="{C5280353-7B37-9543-9FAE-195FBB56199F}" type="datetimeFigureOut">
              <a:rPr lang="en-US" smtClean="0"/>
              <a:t>8/26/22</a:t>
            </a:fld>
            <a:endParaRPr lang="en-US"/>
          </a:p>
        </p:txBody>
      </p:sp>
      <p:sp>
        <p:nvSpPr>
          <p:cNvPr id="6" name="Footer Placeholder 5">
            <a:extLst>
              <a:ext uri="{FF2B5EF4-FFF2-40B4-BE49-F238E27FC236}">
                <a16:creationId xmlns:a16="http://schemas.microsoft.com/office/drawing/2014/main" id="{DE5AC3FC-BFB9-F261-1E8C-4B61DF0C37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3138E8-D478-C034-0A14-C40E7B2751FD}"/>
              </a:ext>
            </a:extLst>
          </p:cNvPr>
          <p:cNvSpPr>
            <a:spLocks noGrp="1"/>
          </p:cNvSpPr>
          <p:nvPr>
            <p:ph type="sldNum" sz="quarter" idx="12"/>
          </p:nvPr>
        </p:nvSpPr>
        <p:spPr/>
        <p:txBody>
          <a:bodyPr/>
          <a:lstStyle/>
          <a:p>
            <a:fld id="{067D9925-1D83-7041-B7EB-46E6A8E58542}" type="slidenum">
              <a:rPr lang="en-US" smtClean="0"/>
              <a:t>‹#›</a:t>
            </a:fld>
            <a:endParaRPr lang="en-US"/>
          </a:p>
        </p:txBody>
      </p:sp>
    </p:spTree>
    <p:extLst>
      <p:ext uri="{BB962C8B-B14F-4D97-AF65-F5344CB8AC3E}">
        <p14:creationId xmlns:p14="http://schemas.microsoft.com/office/powerpoint/2010/main" val="37600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65B78-531A-0E40-5148-F9D84C1A0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1CB5DC-A227-6A95-F878-88BBD3EC43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BBF740-6A3E-3057-F3E3-43415D3FC4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0AB19A-0F6A-1D50-7EF0-C7ABD089CE73}"/>
              </a:ext>
            </a:extLst>
          </p:cNvPr>
          <p:cNvSpPr>
            <a:spLocks noGrp="1"/>
          </p:cNvSpPr>
          <p:nvPr>
            <p:ph type="dt" sz="half" idx="10"/>
          </p:nvPr>
        </p:nvSpPr>
        <p:spPr/>
        <p:txBody>
          <a:bodyPr/>
          <a:lstStyle/>
          <a:p>
            <a:fld id="{C5280353-7B37-9543-9FAE-195FBB56199F}" type="datetimeFigureOut">
              <a:rPr lang="en-US" smtClean="0"/>
              <a:t>8/26/22</a:t>
            </a:fld>
            <a:endParaRPr lang="en-US"/>
          </a:p>
        </p:txBody>
      </p:sp>
      <p:sp>
        <p:nvSpPr>
          <p:cNvPr id="6" name="Footer Placeholder 5">
            <a:extLst>
              <a:ext uri="{FF2B5EF4-FFF2-40B4-BE49-F238E27FC236}">
                <a16:creationId xmlns:a16="http://schemas.microsoft.com/office/drawing/2014/main" id="{62B2C07B-93C7-3CB4-B554-33B6D064F1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4C40B4-1BDB-D2EB-94D8-59C867E5C442}"/>
              </a:ext>
            </a:extLst>
          </p:cNvPr>
          <p:cNvSpPr>
            <a:spLocks noGrp="1"/>
          </p:cNvSpPr>
          <p:nvPr>
            <p:ph type="sldNum" sz="quarter" idx="12"/>
          </p:nvPr>
        </p:nvSpPr>
        <p:spPr/>
        <p:txBody>
          <a:bodyPr/>
          <a:lstStyle/>
          <a:p>
            <a:fld id="{067D9925-1D83-7041-B7EB-46E6A8E58542}" type="slidenum">
              <a:rPr lang="en-US" smtClean="0"/>
              <a:t>‹#›</a:t>
            </a:fld>
            <a:endParaRPr lang="en-US"/>
          </a:p>
        </p:txBody>
      </p:sp>
    </p:spTree>
    <p:extLst>
      <p:ext uri="{BB962C8B-B14F-4D97-AF65-F5344CB8AC3E}">
        <p14:creationId xmlns:p14="http://schemas.microsoft.com/office/powerpoint/2010/main" val="3956129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08418-5B19-D95C-95BA-B06A69E70E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8D55F6-B7CB-5ACE-E170-D9C049992B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348AA-BB66-F0ED-A333-F40A703990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80353-7B37-9543-9FAE-195FBB56199F}" type="datetimeFigureOut">
              <a:rPr lang="en-US" smtClean="0"/>
              <a:t>8/26/22</a:t>
            </a:fld>
            <a:endParaRPr lang="en-US"/>
          </a:p>
        </p:txBody>
      </p:sp>
      <p:sp>
        <p:nvSpPr>
          <p:cNvPr id="5" name="Footer Placeholder 4">
            <a:extLst>
              <a:ext uri="{FF2B5EF4-FFF2-40B4-BE49-F238E27FC236}">
                <a16:creationId xmlns:a16="http://schemas.microsoft.com/office/drawing/2014/main" id="{B8BE138C-55F6-8A53-3440-3E16426FD6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6E10CC-D65C-ACC5-CCF1-8F8C8D4C3C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D9925-1D83-7041-B7EB-46E6A8E58542}" type="slidenum">
              <a:rPr lang="en-US" smtClean="0"/>
              <a:t>‹#›</a:t>
            </a:fld>
            <a:endParaRPr lang="en-US"/>
          </a:p>
        </p:txBody>
      </p:sp>
    </p:spTree>
    <p:extLst>
      <p:ext uri="{BB962C8B-B14F-4D97-AF65-F5344CB8AC3E}">
        <p14:creationId xmlns:p14="http://schemas.microsoft.com/office/powerpoint/2010/main" val="2686249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5DBF0-FE10-CBC2-8A6B-215ECBE3C577}"/>
              </a:ext>
            </a:extLst>
          </p:cNvPr>
          <p:cNvSpPr>
            <a:spLocks noGrp="1"/>
          </p:cNvSpPr>
          <p:nvPr>
            <p:ph type="ctrTitle"/>
          </p:nvPr>
        </p:nvSpPr>
        <p:spPr>
          <a:xfrm>
            <a:off x="1524000" y="406400"/>
            <a:ext cx="8905875" cy="1193800"/>
          </a:xfrm>
        </p:spPr>
        <p:txBody>
          <a:bodyPr/>
          <a:lstStyle/>
          <a:p>
            <a:r>
              <a:rPr lang="en-US" dirty="0"/>
              <a:t>Introduction </a:t>
            </a:r>
          </a:p>
        </p:txBody>
      </p:sp>
      <p:sp>
        <p:nvSpPr>
          <p:cNvPr id="3" name="Subtitle 2">
            <a:extLst>
              <a:ext uri="{FF2B5EF4-FFF2-40B4-BE49-F238E27FC236}">
                <a16:creationId xmlns:a16="http://schemas.microsoft.com/office/drawing/2014/main" id="{E69E6475-E1D3-F7F5-A727-8FC229DF945B}"/>
              </a:ext>
            </a:extLst>
          </p:cNvPr>
          <p:cNvSpPr>
            <a:spLocks noGrp="1"/>
          </p:cNvSpPr>
          <p:nvPr>
            <p:ph type="subTitle" idx="1"/>
          </p:nvPr>
        </p:nvSpPr>
        <p:spPr>
          <a:xfrm>
            <a:off x="1371600" y="2114550"/>
            <a:ext cx="9296400" cy="3143250"/>
          </a:xfrm>
        </p:spPr>
        <p:txBody>
          <a:bodyPr/>
          <a:lstStyle/>
          <a:p>
            <a:r>
              <a:rPr lang="en-US" dirty="0"/>
              <a:t>The technology around us is growing at an </a:t>
            </a:r>
            <a:r>
              <a:rPr lang="en-US" dirty="0" err="1"/>
              <a:t>expondential</a:t>
            </a:r>
            <a:r>
              <a:rPr lang="en-US" dirty="0"/>
              <a:t> rate . New process and applications are being developed </a:t>
            </a:r>
            <a:r>
              <a:rPr lang="en-US" dirty="0" err="1"/>
              <a:t>consitently</a:t>
            </a:r>
            <a:r>
              <a:rPr lang="en-US" dirty="0"/>
              <a:t> , this creates an environment of constant learning and new employment </a:t>
            </a:r>
            <a:r>
              <a:rPr lang="en-US" dirty="0" err="1"/>
              <a:t>oppurtinties</a:t>
            </a:r>
            <a:r>
              <a:rPr lang="en-US" dirty="0"/>
              <a:t> </a:t>
            </a:r>
            <a:r>
              <a:rPr lang="en-US" dirty="0" err="1"/>
              <a:t>avalble</a:t>
            </a:r>
            <a:r>
              <a:rPr lang="en-US" dirty="0"/>
              <a:t> that where not in the past. Knowing how to install, configure and troubleshoot a computer network is a very marketable skill , and my project will demonstrate just that and some more.</a:t>
            </a:r>
          </a:p>
        </p:txBody>
      </p:sp>
    </p:spTree>
    <p:extLst>
      <p:ext uri="{BB962C8B-B14F-4D97-AF65-F5344CB8AC3E}">
        <p14:creationId xmlns:p14="http://schemas.microsoft.com/office/powerpoint/2010/main" val="361788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F0136-822D-D338-6516-B76AFEE52F9B}"/>
              </a:ext>
            </a:extLst>
          </p:cNvPr>
          <p:cNvSpPr>
            <a:spLocks noGrp="1"/>
          </p:cNvSpPr>
          <p:nvPr>
            <p:ph type="title"/>
          </p:nvPr>
        </p:nvSpPr>
        <p:spPr>
          <a:xfrm>
            <a:off x="621631" y="2855663"/>
            <a:ext cx="4057447" cy="2125412"/>
          </a:xfrm>
        </p:spPr>
        <p:txBody>
          <a:bodyPr>
            <a:normAutofit fontScale="90000"/>
          </a:bodyPr>
          <a:lstStyle/>
          <a:p>
            <a:r>
              <a:rPr lang="en-US" dirty="0"/>
              <a:t>This screenshot shows the connectivity tests between the </a:t>
            </a:r>
            <a:r>
              <a:rPr lang="en-US" i="1" dirty="0"/>
              <a:t>Computer 2</a:t>
            </a:r>
            <a:r>
              <a:rPr lang="en-US" dirty="0"/>
              <a:t> VM and the other two devices (i.e., the </a:t>
            </a:r>
            <a:r>
              <a:rPr lang="en-US" i="1" dirty="0"/>
              <a:t>SOHO Router </a:t>
            </a:r>
            <a:r>
              <a:rPr lang="en-US" dirty="0"/>
              <a:t>VM and </a:t>
            </a:r>
            <a:r>
              <a:rPr lang="en-US" i="1" dirty="0"/>
              <a:t>Computer 1</a:t>
            </a:r>
            <a:r>
              <a:rPr lang="en-US" dirty="0"/>
              <a:t> VM).</a:t>
            </a:r>
            <a:br>
              <a:rPr lang="en-US" dirty="0"/>
            </a:br>
            <a:endParaRPr lang="en-US" dirty="0"/>
          </a:p>
        </p:txBody>
      </p:sp>
      <p:pic>
        <p:nvPicPr>
          <p:cNvPr id="4" name="Content Placeholder 3">
            <a:extLst>
              <a:ext uri="{FF2B5EF4-FFF2-40B4-BE49-F238E27FC236}">
                <a16:creationId xmlns:a16="http://schemas.microsoft.com/office/drawing/2014/main" id="{EAF4E0FD-1AE0-6545-4367-91C39526E13C}"/>
              </a:ext>
            </a:extLst>
          </p:cNvPr>
          <p:cNvPicPr>
            <a:picLocks noGrp="1" noChangeAspect="1"/>
          </p:cNvPicPr>
          <p:nvPr>
            <p:ph idx="1"/>
          </p:nvPr>
        </p:nvPicPr>
        <p:blipFill>
          <a:blip r:embed="rId2"/>
          <a:stretch>
            <a:fillRect/>
          </a:stretch>
        </p:blipFill>
        <p:spPr>
          <a:xfrm>
            <a:off x="4679079" y="1323015"/>
            <a:ext cx="6871237" cy="1411058"/>
          </a:xfrm>
          <a:prstGeom prst="rect">
            <a:avLst/>
          </a:prstGeom>
        </p:spPr>
      </p:pic>
    </p:spTree>
    <p:extLst>
      <p:ext uri="{BB962C8B-B14F-4D97-AF65-F5344CB8AC3E}">
        <p14:creationId xmlns:p14="http://schemas.microsoft.com/office/powerpoint/2010/main" val="320030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F767-61C3-74BC-CA3D-09342420258E}"/>
              </a:ext>
            </a:extLst>
          </p:cNvPr>
          <p:cNvSpPr>
            <a:spLocks noGrp="1"/>
          </p:cNvSpPr>
          <p:nvPr>
            <p:ph type="title"/>
          </p:nvPr>
        </p:nvSpPr>
        <p:spPr>
          <a:xfrm>
            <a:off x="838200" y="1724694"/>
            <a:ext cx="10940716" cy="2943559"/>
          </a:xfrm>
        </p:spPr>
        <p:txBody>
          <a:bodyPr/>
          <a:lstStyle/>
          <a:p>
            <a:r>
              <a:rPr lang="en-US" dirty="0"/>
              <a:t>IP Subnetting and Loopback Interfaces</a:t>
            </a:r>
          </a:p>
        </p:txBody>
      </p:sp>
    </p:spTree>
    <p:extLst>
      <p:ext uri="{BB962C8B-B14F-4D97-AF65-F5344CB8AC3E}">
        <p14:creationId xmlns:p14="http://schemas.microsoft.com/office/powerpoint/2010/main" val="953649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DECF3C-45C2-D71D-10E7-48DF0D0AA197}"/>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Subnetting table</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7">
            <a:extLst>
              <a:ext uri="{FF2B5EF4-FFF2-40B4-BE49-F238E27FC236}">
                <a16:creationId xmlns:a16="http://schemas.microsoft.com/office/drawing/2014/main" id="{C4D68AE7-33CF-103D-B2EF-4655F047FF76}"/>
              </a:ext>
            </a:extLst>
          </p:cNvPr>
          <p:cNvPicPr>
            <a:picLocks noGrp="1" noChangeAspect="1"/>
          </p:cNvPicPr>
          <p:nvPr>
            <p:ph idx="1"/>
          </p:nvPr>
        </p:nvPicPr>
        <p:blipFill>
          <a:blip r:embed="rId2"/>
          <a:stretch>
            <a:fillRect/>
          </a:stretch>
        </p:blipFill>
        <p:spPr>
          <a:xfrm>
            <a:off x="1151562" y="2426818"/>
            <a:ext cx="3815926" cy="3997637"/>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CBCD956-883B-865C-9BBB-EC97A1AB2B84}"/>
              </a:ext>
            </a:extLst>
          </p:cNvPr>
          <p:cNvPicPr>
            <a:picLocks noChangeAspect="1"/>
          </p:cNvPicPr>
          <p:nvPr/>
        </p:nvPicPr>
        <p:blipFill>
          <a:blip r:embed="rId3"/>
          <a:stretch>
            <a:fillRect/>
          </a:stretch>
        </p:blipFill>
        <p:spPr>
          <a:xfrm>
            <a:off x="7160570" y="2426818"/>
            <a:ext cx="4024923" cy="3997637"/>
          </a:xfrm>
          <a:prstGeom prst="rect">
            <a:avLst/>
          </a:prstGeom>
        </p:spPr>
      </p:pic>
    </p:spTree>
    <p:extLst>
      <p:ext uri="{BB962C8B-B14F-4D97-AF65-F5344CB8AC3E}">
        <p14:creationId xmlns:p14="http://schemas.microsoft.com/office/powerpoint/2010/main" val="2515359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769DB1-50FB-9776-2049-DC51D77BAFD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Loopback interfaces </a:t>
            </a:r>
          </a:p>
        </p:txBody>
      </p:sp>
      <p:pic>
        <p:nvPicPr>
          <p:cNvPr id="4" name="Content Placeholder 7">
            <a:extLst>
              <a:ext uri="{FF2B5EF4-FFF2-40B4-BE49-F238E27FC236}">
                <a16:creationId xmlns:a16="http://schemas.microsoft.com/office/drawing/2014/main" id="{27945B69-46D0-3276-B21E-2A647E3C7860}"/>
              </a:ext>
            </a:extLst>
          </p:cNvPr>
          <p:cNvPicPr>
            <a:picLocks noGrp="1" noChangeAspect="1"/>
          </p:cNvPicPr>
          <p:nvPr>
            <p:ph idx="1"/>
          </p:nvPr>
        </p:nvPicPr>
        <p:blipFill>
          <a:blip r:embed="rId2"/>
          <a:stretch>
            <a:fillRect/>
          </a:stretch>
        </p:blipFill>
        <p:spPr>
          <a:xfrm>
            <a:off x="4777316" y="893549"/>
            <a:ext cx="6780700" cy="5068572"/>
          </a:xfrm>
          <a:prstGeom prst="rect">
            <a:avLst/>
          </a:prstGeom>
        </p:spPr>
      </p:pic>
    </p:spTree>
    <p:extLst>
      <p:ext uri="{BB962C8B-B14F-4D97-AF65-F5344CB8AC3E}">
        <p14:creationId xmlns:p14="http://schemas.microsoft.com/office/powerpoint/2010/main" val="595022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3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2BAD40-9ECD-23E9-A0A3-0D58F54D4455}"/>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Connectivity Test </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7">
            <a:extLst>
              <a:ext uri="{FF2B5EF4-FFF2-40B4-BE49-F238E27FC236}">
                <a16:creationId xmlns:a16="http://schemas.microsoft.com/office/drawing/2014/main" id="{330B8350-7438-4D34-23D0-BD4FD77AD9F9}"/>
              </a:ext>
            </a:extLst>
          </p:cNvPr>
          <p:cNvPicPr>
            <a:picLocks noGrp="1" noChangeAspect="1"/>
          </p:cNvPicPr>
          <p:nvPr>
            <p:ph idx="1"/>
          </p:nvPr>
        </p:nvPicPr>
        <p:blipFill rotWithShape="1">
          <a:blip r:embed="rId2"/>
          <a:srcRect t="2213"/>
          <a:stretch/>
        </p:blipFill>
        <p:spPr>
          <a:xfrm>
            <a:off x="976251" y="942538"/>
            <a:ext cx="7163222" cy="4808332"/>
          </a:xfrm>
          <a:prstGeom prst="rect">
            <a:avLst/>
          </a:prstGeom>
          <a:effectLst/>
        </p:spPr>
      </p:pic>
    </p:spTree>
    <p:extLst>
      <p:ext uri="{BB962C8B-B14F-4D97-AF65-F5344CB8AC3E}">
        <p14:creationId xmlns:p14="http://schemas.microsoft.com/office/powerpoint/2010/main" val="3682331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3" name="Freeform: Shape 12">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5" name="Freeform: Shape 14">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1793674-1D8D-0B48-2A49-7BDDDA4CA8BC}"/>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5900" kern="1200">
                <a:solidFill>
                  <a:schemeClr val="tx1"/>
                </a:solidFill>
                <a:latin typeface="+mj-lt"/>
                <a:ea typeface="+mj-ea"/>
                <a:cs typeface="+mj-cs"/>
              </a:rPr>
              <a:t>Microsoft Viso Diagram</a:t>
            </a:r>
          </a:p>
        </p:txBody>
      </p:sp>
      <p:pic>
        <p:nvPicPr>
          <p:cNvPr id="4" name="Content Placeholder 1">
            <a:extLst>
              <a:ext uri="{FF2B5EF4-FFF2-40B4-BE49-F238E27FC236}">
                <a16:creationId xmlns:a16="http://schemas.microsoft.com/office/drawing/2014/main" id="{95BF5CF8-9C99-6286-00D4-9DC293F8ADED}"/>
              </a:ext>
            </a:extLst>
          </p:cNvPr>
          <p:cNvPicPr>
            <a:picLocks noGrp="1" noChangeAspect="1"/>
          </p:cNvPicPr>
          <p:nvPr>
            <p:ph idx="1"/>
          </p:nvPr>
        </p:nvPicPr>
        <p:blipFill>
          <a:blip r:embed="rId2"/>
          <a:stretch>
            <a:fillRect/>
          </a:stretch>
        </p:blipFill>
        <p:spPr>
          <a:xfrm>
            <a:off x="6092093" y="643469"/>
            <a:ext cx="4279656" cy="5571062"/>
          </a:xfrm>
          <a:prstGeom prst="rect">
            <a:avLst/>
          </a:prstGeom>
        </p:spPr>
      </p:pic>
    </p:spTree>
    <p:extLst>
      <p:ext uri="{BB962C8B-B14F-4D97-AF65-F5344CB8AC3E}">
        <p14:creationId xmlns:p14="http://schemas.microsoft.com/office/powerpoint/2010/main" val="1074078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F411F-010A-1092-FD42-9DAD2A8FC1DA}"/>
              </a:ext>
            </a:extLst>
          </p:cNvPr>
          <p:cNvSpPr>
            <a:spLocks noGrp="1"/>
          </p:cNvSpPr>
          <p:nvPr>
            <p:ph type="title"/>
          </p:nvPr>
        </p:nvSpPr>
        <p:spPr/>
        <p:txBody>
          <a:bodyPr/>
          <a:lstStyle/>
          <a:p>
            <a:r>
              <a:rPr lang="en-US" dirty="0"/>
              <a:t>SOHO Wireless Network Security</a:t>
            </a:r>
            <a:br>
              <a:rPr lang="en-US" dirty="0"/>
            </a:br>
            <a:endParaRPr lang="en-US" dirty="0"/>
          </a:p>
        </p:txBody>
      </p:sp>
      <p:sp>
        <p:nvSpPr>
          <p:cNvPr id="3" name="Content Placeholder 2">
            <a:extLst>
              <a:ext uri="{FF2B5EF4-FFF2-40B4-BE49-F238E27FC236}">
                <a16:creationId xmlns:a16="http://schemas.microsoft.com/office/drawing/2014/main" id="{228E753F-3A63-AF2B-731B-F4428B3FC825}"/>
              </a:ext>
            </a:extLst>
          </p:cNvPr>
          <p:cNvSpPr>
            <a:spLocks noGrp="1"/>
          </p:cNvSpPr>
          <p:nvPr>
            <p:ph idx="1"/>
          </p:nvPr>
        </p:nvSpPr>
        <p:spPr/>
        <p:txBody>
          <a:bodyPr>
            <a:normAutofit fontScale="55000" lnSpcReduction="20000"/>
          </a:bodyPr>
          <a:lstStyle/>
          <a:p>
            <a:pPr marL="0" indent="0">
              <a:spcBef>
                <a:spcPts val="0"/>
              </a:spcBef>
              <a:buNone/>
            </a:pPr>
            <a:r>
              <a:rPr lang="en-US" dirty="0"/>
              <a:t>1. </a:t>
            </a:r>
            <a:r>
              <a:rPr lang="en-US" dirty="0">
                <a:solidFill>
                  <a:srgbClr val="16191F"/>
                </a:solidFill>
                <a:ea typeface="Calibri" panose="020F0502020204030204" pitchFamily="34" charset="0"/>
                <a:cs typeface="Calibri" panose="020F0502020204030204" pitchFamily="34" charset="0"/>
              </a:rPr>
              <a:t>What are the factory default username and password of a TP-Link router? Why is it important to change the default username and password of a SOHO router? </a:t>
            </a:r>
          </a:p>
          <a:p>
            <a:pPr marL="0" indent="0">
              <a:spcBef>
                <a:spcPts val="0"/>
              </a:spcBef>
              <a:buNone/>
            </a:pPr>
            <a:r>
              <a:rPr lang="en-US" b="1" dirty="0">
                <a:ea typeface="Calibri" panose="020F0502020204030204" pitchFamily="34" charset="0"/>
                <a:cs typeface="Times New Roman" panose="02020603050405020304" pitchFamily="18" charset="0"/>
              </a:rPr>
              <a:t>Answer: </a:t>
            </a:r>
          </a:p>
          <a:p>
            <a:pPr marL="0" indent="0">
              <a:spcBef>
                <a:spcPts val="0"/>
              </a:spcBef>
              <a:buNone/>
            </a:pPr>
            <a:r>
              <a:rPr lang="en-US" dirty="0">
                <a:ea typeface="Calibri" panose="020F0502020204030204" pitchFamily="34" charset="0"/>
                <a:cs typeface="Times New Roman" panose="02020603050405020304" pitchFamily="18" charset="0"/>
              </a:rPr>
              <a:t>The default username is admin, password is also admin.</a:t>
            </a:r>
          </a:p>
          <a:p>
            <a:pPr marL="0" indent="0">
              <a:spcBef>
                <a:spcPts val="0"/>
              </a:spcBef>
              <a:buNone/>
            </a:pPr>
            <a:r>
              <a:rPr lang="en-US" dirty="0">
                <a:ea typeface="Calibri" panose="020F0502020204030204" pitchFamily="34" charset="0"/>
                <a:cs typeface="Times New Roman" panose="02020603050405020304" pitchFamily="18" charset="0"/>
              </a:rPr>
              <a:t>It is important to change the default password for security purposes .</a:t>
            </a:r>
          </a:p>
          <a:p>
            <a:pPr marL="0" indent="0">
              <a:spcBef>
                <a:spcPts val="0"/>
              </a:spcBef>
              <a:buNone/>
            </a:pPr>
            <a:endParaRPr lang="en-US" dirty="0">
              <a:ea typeface="Calibri" panose="020F0502020204030204" pitchFamily="34" charset="0"/>
              <a:cs typeface="Times New Roman" panose="02020603050405020304" pitchFamily="18" charset="0"/>
            </a:endParaRPr>
          </a:p>
          <a:p>
            <a:pPr marL="0" indent="0">
              <a:spcBef>
                <a:spcPts val="0"/>
              </a:spcBef>
              <a:buNone/>
            </a:pPr>
            <a:endParaRPr lang="en-US" dirty="0">
              <a:ea typeface="Calibri" panose="020F0502020204030204" pitchFamily="34" charset="0"/>
              <a:cs typeface="Times New Roman" panose="02020603050405020304" pitchFamily="18" charset="0"/>
            </a:endParaRPr>
          </a:p>
          <a:p>
            <a:pPr marL="0" indent="0">
              <a:spcBef>
                <a:spcPts val="0"/>
              </a:spcBef>
              <a:buNone/>
            </a:pPr>
            <a:endParaRPr lang="en-US" dirty="0">
              <a:ea typeface="Calibri" panose="020F0502020204030204" pitchFamily="34" charset="0"/>
              <a:cs typeface="Times New Roman" panose="02020603050405020304" pitchFamily="18" charset="0"/>
            </a:endParaRPr>
          </a:p>
          <a:p>
            <a:pPr marL="0" indent="0">
              <a:spcBef>
                <a:spcPts val="0"/>
              </a:spcBef>
              <a:buNone/>
            </a:pPr>
            <a:r>
              <a:rPr lang="en-US" dirty="0">
                <a:ea typeface="Calibri" panose="020F0502020204030204" pitchFamily="34" charset="0"/>
                <a:cs typeface="Times New Roman" panose="02020603050405020304" pitchFamily="18" charset="0"/>
              </a:rPr>
              <a:t>2. To protect a SOHO wireless network with a small number of devices, which address management method provides more control, configuring the device IP addresses manually (static IP) or using a DHCP server (dynamic IP)? Why?</a:t>
            </a:r>
          </a:p>
          <a:p>
            <a:r>
              <a:rPr lang="en-US" b="1" dirty="0">
                <a:ea typeface="Calibri" panose="020F0502020204030204" pitchFamily="34" charset="0"/>
                <a:cs typeface="Times New Roman" panose="02020603050405020304" pitchFamily="18" charset="0"/>
              </a:rPr>
              <a:t>Answer:</a:t>
            </a:r>
          </a:p>
          <a:p>
            <a:pPr marL="0" indent="0">
              <a:buNone/>
            </a:pPr>
            <a:r>
              <a:rPr lang="en-US" dirty="0">
                <a:ea typeface="Calibri" panose="020F0502020204030204" pitchFamily="34" charset="0"/>
                <a:cs typeface="Times New Roman" panose="02020603050405020304" pitchFamily="18" charset="0"/>
              </a:rPr>
              <a:t>I think that the address management method that provides  more control, configuring the devices </a:t>
            </a:r>
            <a:r>
              <a:rPr lang="en-US" dirty="0" err="1">
                <a:ea typeface="Calibri" panose="020F0502020204030204" pitchFamily="34" charset="0"/>
                <a:cs typeface="Times New Roman" panose="02020603050405020304" pitchFamily="18" charset="0"/>
              </a:rPr>
              <a:t>ip</a:t>
            </a:r>
            <a:r>
              <a:rPr lang="en-US" dirty="0">
                <a:ea typeface="Calibri" panose="020F0502020204030204" pitchFamily="34" charset="0"/>
                <a:cs typeface="Times New Roman" panose="02020603050405020304" pitchFamily="18" charset="0"/>
              </a:rPr>
              <a:t> address manually is a static </a:t>
            </a:r>
            <a:r>
              <a:rPr lang="en-US" dirty="0" err="1">
                <a:ea typeface="Calibri" panose="020F0502020204030204" pitchFamily="34" charset="0"/>
                <a:cs typeface="Times New Roman" panose="02020603050405020304" pitchFamily="18" charset="0"/>
              </a:rPr>
              <a:t>ip</a:t>
            </a:r>
            <a:r>
              <a:rPr lang="en-US" dirty="0">
                <a:ea typeface="Calibri" panose="020F0502020204030204" pitchFamily="34" charset="0"/>
                <a:cs typeface="Times New Roman" panose="02020603050405020304" pitchFamily="18" charset="0"/>
              </a:rPr>
              <a:t> addresses . It does require manual configuration.</a:t>
            </a:r>
          </a:p>
          <a:p>
            <a:pPr marL="0" indent="0">
              <a:spcBef>
                <a:spcPts val="0"/>
              </a:spcBef>
              <a:buNone/>
            </a:pPr>
            <a:endParaRPr lang="en-US" sz="2400" dirty="0">
              <a:ea typeface="Calibri" panose="020F0502020204030204" pitchFamily="34" charset="0"/>
              <a:cs typeface="Times New Roman" panose="02020603050405020304" pitchFamily="18" charset="0"/>
            </a:endParaRPr>
          </a:p>
          <a:p>
            <a:pPr marL="0" indent="0">
              <a:spcBef>
                <a:spcPts val="0"/>
              </a:spcBef>
              <a:buNone/>
            </a:pPr>
            <a:endParaRPr lang="en-US" dirty="0">
              <a:ea typeface="Calibri" panose="020F0502020204030204" pitchFamily="34" charset="0"/>
              <a:cs typeface="Times New Roman" panose="02020603050405020304" pitchFamily="18" charset="0"/>
            </a:endParaRPr>
          </a:p>
          <a:p>
            <a:pPr marL="0" indent="0">
              <a:spcBef>
                <a:spcPts val="0"/>
              </a:spcBef>
              <a:buNone/>
            </a:pPr>
            <a:endParaRPr lang="en-US" dirty="0">
              <a:ea typeface="Calibri" panose="020F0502020204030204" pitchFamily="34" charset="0"/>
              <a:cs typeface="Times New Roman" panose="02020603050405020304" pitchFamily="18" charset="0"/>
            </a:endParaRPr>
          </a:p>
          <a:p>
            <a:pPr marL="0" indent="0">
              <a:spcBef>
                <a:spcPts val="0"/>
              </a:spcBef>
              <a:buNone/>
            </a:pPr>
            <a:r>
              <a:rPr lang="en-US" dirty="0">
                <a:ea typeface="Calibri" panose="020F0502020204030204" pitchFamily="34" charset="0"/>
                <a:cs typeface="Times New Roman" panose="02020603050405020304" pitchFamily="18" charset="0"/>
              </a:rPr>
              <a:t>3.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a:p>
            <a:pPr marL="0" indent="0">
              <a:spcBef>
                <a:spcPts val="0"/>
              </a:spcBef>
              <a:buNone/>
            </a:pPr>
            <a:r>
              <a:rPr lang="en-US" b="1" dirty="0">
                <a:ea typeface="Calibri" panose="020F0502020204030204" pitchFamily="34" charset="0"/>
                <a:cs typeface="Times New Roman" panose="02020603050405020304" pitchFamily="18" charset="0"/>
              </a:rPr>
              <a:t>Answer: </a:t>
            </a:r>
            <a:r>
              <a:rPr lang="en-US" dirty="0">
                <a:ea typeface="Calibri" panose="020F0502020204030204" pitchFamily="34" charset="0"/>
                <a:cs typeface="Times New Roman" panose="02020603050405020304" pitchFamily="18" charset="0"/>
              </a:rPr>
              <a:t>MAC filtering allows you to control the wireless access in the network . if I know the device I will use the allow filter rules. If it’s a device I do not know I will use the deny filtering rules . If a device want to connect and “allow the stations specified by any enabling entries in the access list function is enabled the device will not be allowed to the access point.</a:t>
            </a:r>
            <a:endParaRPr lang="en-US" b="1" dirty="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80359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BB901-F623-2AF3-9D22-689EA083D4B5}"/>
              </a:ext>
            </a:extLst>
          </p:cNvPr>
          <p:cNvSpPr>
            <a:spLocks noGrp="1"/>
          </p:cNvSpPr>
          <p:nvPr>
            <p:ph type="title"/>
          </p:nvPr>
        </p:nvSpPr>
        <p:spPr/>
        <p:txBody>
          <a:bodyPr/>
          <a:lstStyle/>
          <a:p>
            <a:r>
              <a:rPr lang="en-US" dirty="0"/>
              <a:t>SOHO Wireless Network Security</a:t>
            </a:r>
            <a:br>
              <a:rPr lang="en-US" dirty="0"/>
            </a:br>
            <a:endParaRPr lang="en-US" dirty="0"/>
          </a:p>
        </p:txBody>
      </p:sp>
      <p:sp>
        <p:nvSpPr>
          <p:cNvPr id="3" name="Content Placeholder 2">
            <a:extLst>
              <a:ext uri="{FF2B5EF4-FFF2-40B4-BE49-F238E27FC236}">
                <a16:creationId xmlns:a16="http://schemas.microsoft.com/office/drawing/2014/main" id="{C4290850-6866-133A-DE8A-B04FADFFE760}"/>
              </a:ext>
            </a:extLst>
          </p:cNvPr>
          <p:cNvSpPr>
            <a:spLocks noGrp="1"/>
          </p:cNvSpPr>
          <p:nvPr>
            <p:ph idx="1"/>
          </p:nvPr>
        </p:nvSpPr>
        <p:spPr/>
        <p:txBody>
          <a:bodyPr>
            <a:normAutofit fontScale="40000" lnSpcReduction="20000"/>
          </a:bodyPr>
          <a:lstStyle/>
          <a:p>
            <a:pPr marL="0" indent="0">
              <a:spcBef>
                <a:spcPts val="0"/>
              </a:spcBef>
              <a:buNone/>
            </a:pPr>
            <a:r>
              <a:rPr lang="en-US" dirty="0"/>
              <a:t>1. </a:t>
            </a:r>
            <a:r>
              <a:rPr lang="en-US" dirty="0">
                <a:solidFill>
                  <a:srgbClr val="16191F"/>
                </a:solidFill>
                <a:ea typeface="Calibri" panose="020F0502020204030204" pitchFamily="34" charset="0"/>
                <a:cs typeface="Calibri" panose="020F0502020204030204" pitchFamily="34" charset="0"/>
              </a:rPr>
              <a:t>What wireless security settings are displayed on the Wireless Security page? Which one is recommended by the vendor? Why? </a:t>
            </a:r>
          </a:p>
          <a:p>
            <a:pPr marL="0" indent="0">
              <a:spcBef>
                <a:spcPts val="0"/>
              </a:spcBef>
              <a:buNone/>
            </a:pPr>
            <a:r>
              <a:rPr lang="en-US" b="1" dirty="0">
                <a:ea typeface="Calibri" panose="020F0502020204030204" pitchFamily="34" charset="0"/>
                <a:cs typeface="Times New Roman" panose="02020603050405020304" pitchFamily="18" charset="0"/>
              </a:rPr>
              <a:t>Answer:</a:t>
            </a:r>
          </a:p>
          <a:p>
            <a:pPr marL="0" indent="0">
              <a:buNone/>
            </a:pPr>
            <a:r>
              <a:rPr lang="en-US" dirty="0"/>
              <a:t>The wireless security settings that are displayed on the Wireless Security page are WPA/WPA2 </a:t>
            </a:r>
          </a:p>
          <a:p>
            <a:pPr marL="0" indent="0">
              <a:buNone/>
            </a:pPr>
            <a:r>
              <a:rPr lang="en-US" dirty="0"/>
              <a:t>Personal, WPA/WPA2 Enterprise and WEP.</a:t>
            </a:r>
          </a:p>
          <a:p>
            <a:pPr marL="0" indent="0">
              <a:buNone/>
            </a:pPr>
            <a:r>
              <a:rPr lang="en-US" dirty="0"/>
              <a:t>The wireless security setting recommended by the vendor was the WAP2 PSK AES because it have </a:t>
            </a:r>
          </a:p>
          <a:p>
            <a:pPr marL="0" indent="0">
              <a:buNone/>
            </a:pPr>
            <a:r>
              <a:rPr lang="en-US" dirty="0"/>
              <a:t>more advanced encryption than the TKIP.</a:t>
            </a:r>
          </a:p>
          <a:p>
            <a:pPr marL="0" indent="0">
              <a:spcBef>
                <a:spcPts val="0"/>
              </a:spcBef>
              <a:buNone/>
            </a:pPr>
            <a:endParaRPr lang="en-US" dirty="0">
              <a:ea typeface="Calibri" panose="020F0502020204030204" pitchFamily="34" charset="0"/>
              <a:cs typeface="Times New Roman" panose="02020603050405020304" pitchFamily="18" charset="0"/>
            </a:endParaRPr>
          </a:p>
          <a:p>
            <a:pPr marL="0" indent="0">
              <a:spcBef>
                <a:spcPts val="0"/>
              </a:spcBef>
              <a:buNone/>
            </a:pPr>
            <a:endParaRPr lang="en-US" dirty="0">
              <a:ea typeface="Calibri" panose="020F0502020204030204" pitchFamily="34" charset="0"/>
              <a:cs typeface="Times New Roman" panose="02020603050405020304" pitchFamily="18" charset="0"/>
            </a:endParaRPr>
          </a:p>
          <a:p>
            <a:pPr marL="0" indent="0">
              <a:spcBef>
                <a:spcPts val="0"/>
              </a:spcBef>
              <a:buNone/>
            </a:pPr>
            <a:endParaRPr lang="en-US" dirty="0">
              <a:ea typeface="Calibri" panose="020F0502020204030204" pitchFamily="34" charset="0"/>
              <a:cs typeface="Times New Roman" panose="02020603050405020304" pitchFamily="18" charset="0"/>
            </a:endParaRPr>
          </a:p>
          <a:p>
            <a:pPr marL="0" indent="0">
              <a:spcBef>
                <a:spcPts val="0"/>
              </a:spcBef>
              <a:buNone/>
            </a:pPr>
            <a:endParaRPr lang="en-US" dirty="0">
              <a:ea typeface="Calibri" panose="020F0502020204030204" pitchFamily="34" charset="0"/>
              <a:cs typeface="Times New Roman" panose="02020603050405020304" pitchFamily="18" charset="0"/>
            </a:endParaRPr>
          </a:p>
          <a:p>
            <a:pPr marL="0" indent="0">
              <a:spcBef>
                <a:spcPts val="0"/>
              </a:spcBef>
              <a:buNone/>
            </a:pPr>
            <a:r>
              <a:rPr lang="en-US" dirty="0">
                <a:ea typeface="Calibri" panose="020F0502020204030204" pitchFamily="34" charset="0"/>
                <a:cs typeface="Times New Roman" panose="02020603050405020304" pitchFamily="18" charset="0"/>
              </a:rPr>
              <a:t>2. Among the configurations you explored in this module, which one is a true security function? Why?</a:t>
            </a:r>
          </a:p>
          <a:p>
            <a:pPr marL="0" indent="0">
              <a:spcBef>
                <a:spcPts val="0"/>
              </a:spcBef>
              <a:buNone/>
            </a:pPr>
            <a:r>
              <a:rPr lang="en-US" b="1" dirty="0">
                <a:ea typeface="Calibri" panose="020F0502020204030204" pitchFamily="34" charset="0"/>
                <a:cs typeface="Times New Roman" panose="02020603050405020304" pitchFamily="18" charset="0"/>
              </a:rPr>
              <a:t>Answer:</a:t>
            </a:r>
          </a:p>
          <a:p>
            <a:pPr marL="0" indent="0">
              <a:buNone/>
            </a:pPr>
            <a:r>
              <a:rPr lang="en-US" dirty="0"/>
              <a:t>I believe that one security function in this module was the Wi-Fi security configuration </a:t>
            </a:r>
          </a:p>
          <a:p>
            <a:pPr marL="0" indent="0">
              <a:buNone/>
            </a:pPr>
            <a:r>
              <a:rPr lang="en-US" dirty="0"/>
              <a:t>because of the AES encryption method.</a:t>
            </a:r>
          </a:p>
          <a:p>
            <a:pPr marL="0" indent="0">
              <a:spcBef>
                <a:spcPts val="0"/>
              </a:spcBef>
              <a:buNone/>
            </a:pPr>
            <a:endParaRPr lang="en-US" sz="2400" dirty="0">
              <a:ea typeface="Calibri" panose="020F0502020204030204" pitchFamily="34" charset="0"/>
              <a:cs typeface="Times New Roman" panose="02020603050405020304" pitchFamily="18" charset="0"/>
            </a:endParaRPr>
          </a:p>
          <a:p>
            <a:pPr marL="0" indent="0">
              <a:spcBef>
                <a:spcPts val="0"/>
              </a:spcBef>
              <a:buNone/>
            </a:pPr>
            <a:endParaRPr lang="en-US" dirty="0">
              <a:ea typeface="Calibri" panose="020F0502020204030204" pitchFamily="34" charset="0"/>
              <a:cs typeface="Times New Roman" panose="02020603050405020304" pitchFamily="18" charset="0"/>
            </a:endParaRPr>
          </a:p>
          <a:p>
            <a:pPr marL="0" indent="0">
              <a:spcBef>
                <a:spcPts val="0"/>
              </a:spcBef>
              <a:buNone/>
            </a:pPr>
            <a:endParaRPr lang="en-US" dirty="0">
              <a:ea typeface="Calibri" panose="020F0502020204030204" pitchFamily="34" charset="0"/>
              <a:cs typeface="Times New Roman" panose="02020603050405020304" pitchFamily="18" charset="0"/>
            </a:endParaRPr>
          </a:p>
          <a:p>
            <a:pPr marL="0" indent="0">
              <a:spcBef>
                <a:spcPts val="0"/>
              </a:spcBef>
              <a:buNone/>
            </a:pPr>
            <a:endParaRPr lang="en-US" dirty="0">
              <a:ea typeface="Calibri" panose="020F0502020204030204" pitchFamily="34" charset="0"/>
              <a:cs typeface="Times New Roman" panose="02020603050405020304" pitchFamily="18" charset="0"/>
            </a:endParaRPr>
          </a:p>
          <a:p>
            <a:pPr marL="0" indent="0">
              <a:spcBef>
                <a:spcPts val="0"/>
              </a:spcBef>
              <a:buNone/>
            </a:pPr>
            <a:endParaRPr lang="en-US" dirty="0">
              <a:ea typeface="Calibri" panose="020F0502020204030204" pitchFamily="34" charset="0"/>
              <a:cs typeface="Times New Roman" panose="02020603050405020304" pitchFamily="18" charset="0"/>
            </a:endParaRPr>
          </a:p>
          <a:p>
            <a:pPr marL="0" indent="0">
              <a:spcBef>
                <a:spcPts val="0"/>
              </a:spcBef>
              <a:buNone/>
            </a:pPr>
            <a:r>
              <a:rPr lang="en-US" dirty="0">
                <a:ea typeface="Calibri" panose="020F0502020204030204" pitchFamily="34" charset="0"/>
                <a:cs typeface="Times New Roman" panose="02020603050405020304" pitchFamily="18" charset="0"/>
              </a:rPr>
              <a:t>3. What would you do to protect your wireless network at home? Why?</a:t>
            </a:r>
          </a:p>
          <a:p>
            <a:r>
              <a:rPr lang="en-US" b="1" dirty="0">
                <a:ea typeface="Calibri" panose="020F0502020204030204" pitchFamily="34" charset="0"/>
                <a:cs typeface="Times New Roman" panose="02020603050405020304" pitchFamily="18" charset="0"/>
              </a:rPr>
              <a:t>Answer:</a:t>
            </a:r>
          </a:p>
          <a:p>
            <a:pPr marL="0" indent="0">
              <a:buNone/>
            </a:pPr>
            <a:r>
              <a:rPr lang="en-US" sz="3200" dirty="0"/>
              <a:t>I would change the username and password, turn on</a:t>
            </a:r>
          </a:p>
          <a:p>
            <a:pPr marL="0" indent="0">
              <a:buNone/>
            </a:pPr>
            <a:r>
              <a:rPr lang="en-US" sz="3200" dirty="0"/>
              <a:t>the wireless network encryption and turn off the Wi-Fi network when I'm not at home</a:t>
            </a:r>
          </a:p>
          <a:p>
            <a:endParaRPr lang="en-US" dirty="0"/>
          </a:p>
        </p:txBody>
      </p:sp>
    </p:spTree>
    <p:extLst>
      <p:ext uri="{BB962C8B-B14F-4D97-AF65-F5344CB8AC3E}">
        <p14:creationId xmlns:p14="http://schemas.microsoft.com/office/powerpoint/2010/main" val="2187275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ear with compass turning gears without">
            <a:extLst>
              <a:ext uri="{FF2B5EF4-FFF2-40B4-BE49-F238E27FC236}">
                <a16:creationId xmlns:a16="http://schemas.microsoft.com/office/drawing/2014/main" id="{1012A581-7E0F-CA8F-59DA-05872DDD2F99}"/>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B7BDDDF9-CBCE-024D-4158-26B2B46A50FF}"/>
              </a:ext>
            </a:extLst>
          </p:cNvPr>
          <p:cNvSpPr>
            <a:spLocks noGrp="1"/>
          </p:cNvSpPr>
          <p:nvPr>
            <p:ph type="title"/>
          </p:nvPr>
        </p:nvSpPr>
        <p:spPr>
          <a:xfrm>
            <a:off x="640080" y="640080"/>
            <a:ext cx="2752354" cy="2709275"/>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gn="ctr"/>
            <a:r>
              <a:rPr lang="en-US" sz="2800">
                <a:solidFill>
                  <a:srgbClr val="262626"/>
                </a:solidFill>
              </a:rPr>
              <a:t>Challenges &amp; Conclusion</a:t>
            </a:r>
          </a:p>
        </p:txBody>
      </p:sp>
    </p:spTree>
    <p:extLst>
      <p:ext uri="{BB962C8B-B14F-4D97-AF65-F5344CB8AC3E}">
        <p14:creationId xmlns:p14="http://schemas.microsoft.com/office/powerpoint/2010/main" val="2928815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6"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A340F91-1679-C2BC-63BE-5BE7F9D8254C}"/>
              </a:ext>
            </a:extLst>
          </p:cNvPr>
          <p:cNvSpPr>
            <a:spLocks noGrp="1"/>
          </p:cNvSpPr>
          <p:nvPr>
            <p:ph type="title"/>
          </p:nvPr>
        </p:nvSpPr>
        <p:spPr>
          <a:xfrm>
            <a:off x="767290" y="1166932"/>
            <a:ext cx="3582073" cy="4279709"/>
          </a:xfrm>
        </p:spPr>
        <p:txBody>
          <a:bodyPr anchor="ctr">
            <a:normAutofit/>
          </a:bodyPr>
          <a:lstStyle/>
          <a:p>
            <a:r>
              <a:rPr lang="en-US" sz="4800">
                <a:solidFill>
                  <a:schemeClr val="bg1"/>
                </a:solidFill>
              </a:rPr>
              <a:t>Challenges Final project </a:t>
            </a:r>
          </a:p>
        </p:txBody>
      </p:sp>
      <p:sp>
        <p:nvSpPr>
          <p:cNvPr id="6" name="Content Placeholder 5">
            <a:extLst>
              <a:ext uri="{FF2B5EF4-FFF2-40B4-BE49-F238E27FC236}">
                <a16:creationId xmlns:a16="http://schemas.microsoft.com/office/drawing/2014/main" id="{240EF85E-2290-824E-5B6A-E76930B16551}"/>
              </a:ext>
            </a:extLst>
          </p:cNvPr>
          <p:cNvSpPr>
            <a:spLocks noGrp="1"/>
          </p:cNvSpPr>
          <p:nvPr>
            <p:ph idx="1"/>
          </p:nvPr>
        </p:nvSpPr>
        <p:spPr>
          <a:xfrm>
            <a:off x="5573864" y="1166933"/>
            <a:ext cx="5716988" cy="4279709"/>
          </a:xfrm>
        </p:spPr>
        <p:txBody>
          <a:bodyPr anchor="ctr">
            <a:normAutofit/>
          </a:bodyPr>
          <a:lstStyle/>
          <a:p>
            <a:r>
              <a:rPr lang="en-US" sz="2400" dirty="0"/>
              <a:t>Some Challenges I faced where understanding subnetting</a:t>
            </a:r>
          </a:p>
          <a:p>
            <a:r>
              <a:rPr lang="en-US" sz="2400" dirty="0"/>
              <a:t>Working in the interface  and getting the correct IP address I was looking for </a:t>
            </a:r>
          </a:p>
        </p:txBody>
      </p:sp>
    </p:spTree>
    <p:extLst>
      <p:ext uri="{BB962C8B-B14F-4D97-AF65-F5344CB8AC3E}">
        <p14:creationId xmlns:p14="http://schemas.microsoft.com/office/powerpoint/2010/main" val="2419902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61DF-ACA1-42E0-694C-5AC8DF3570A8}"/>
              </a:ext>
            </a:extLst>
          </p:cNvPr>
          <p:cNvSpPr>
            <a:spLocks noGrp="1"/>
          </p:cNvSpPr>
          <p:nvPr>
            <p:ph type="title"/>
          </p:nvPr>
        </p:nvSpPr>
        <p:spPr/>
        <p:txBody>
          <a:bodyPr/>
          <a:lstStyle/>
          <a:p>
            <a:r>
              <a:rPr lang="en-US" dirty="0"/>
              <a:t>Hardware and software Preparation </a:t>
            </a:r>
          </a:p>
        </p:txBody>
      </p:sp>
      <p:sp>
        <p:nvSpPr>
          <p:cNvPr id="3" name="Content Placeholder 2">
            <a:extLst>
              <a:ext uri="{FF2B5EF4-FFF2-40B4-BE49-F238E27FC236}">
                <a16:creationId xmlns:a16="http://schemas.microsoft.com/office/drawing/2014/main" id="{92FEBF0F-5067-DB36-DD57-E4528A1DF44A}"/>
              </a:ext>
            </a:extLst>
          </p:cNvPr>
          <p:cNvSpPr>
            <a:spLocks noGrp="1"/>
          </p:cNvSpPr>
          <p:nvPr>
            <p:ph idx="1"/>
          </p:nvPr>
        </p:nvSpPr>
        <p:spPr/>
        <p:txBody>
          <a:bodyPr/>
          <a:lstStyle/>
          <a:p>
            <a:r>
              <a:rPr lang="en-US" dirty="0"/>
              <a:t>Installed VM Workstation</a:t>
            </a:r>
          </a:p>
          <a:p>
            <a:r>
              <a:rPr lang="en-US" dirty="0"/>
              <a:t>Installed Ubuntu virtual machine</a:t>
            </a:r>
          </a:p>
          <a:p>
            <a:r>
              <a:rPr lang="en-US" dirty="0"/>
              <a:t>Configured router to enable DHCP and WLAN</a:t>
            </a:r>
          </a:p>
          <a:p>
            <a:r>
              <a:rPr lang="en-US" dirty="0"/>
              <a:t>Implemented network support IPv4 and IPv6</a:t>
            </a:r>
          </a:p>
        </p:txBody>
      </p:sp>
    </p:spTree>
    <p:extLst>
      <p:ext uri="{BB962C8B-B14F-4D97-AF65-F5344CB8AC3E}">
        <p14:creationId xmlns:p14="http://schemas.microsoft.com/office/powerpoint/2010/main" val="4207352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DB5D8C8-6877-B3FF-8FF3-D4648AF0C86F}"/>
              </a:ext>
            </a:extLst>
          </p:cNvPr>
          <p:cNvSpPr>
            <a:spLocks noGrp="1"/>
          </p:cNvSpPr>
          <p:nvPr>
            <p:ph type="title"/>
          </p:nvPr>
        </p:nvSpPr>
        <p:spPr>
          <a:xfrm>
            <a:off x="838200" y="704088"/>
            <a:ext cx="3529953" cy="2980944"/>
          </a:xfrm>
        </p:spPr>
        <p:txBody>
          <a:bodyPr>
            <a:normAutofit/>
          </a:bodyPr>
          <a:lstStyle/>
          <a:p>
            <a:r>
              <a:rPr lang="en-US">
                <a:solidFill>
                  <a:schemeClr val="bg1"/>
                </a:solidFill>
              </a:rPr>
              <a:t>Conclusion</a:t>
            </a:r>
          </a:p>
        </p:txBody>
      </p:sp>
      <p:sp>
        <p:nvSpPr>
          <p:cNvPr id="3" name="Content Placeholder 2">
            <a:extLst>
              <a:ext uri="{FF2B5EF4-FFF2-40B4-BE49-F238E27FC236}">
                <a16:creationId xmlns:a16="http://schemas.microsoft.com/office/drawing/2014/main" id="{504BC055-206C-E146-3285-D43012526CE6}"/>
              </a:ext>
            </a:extLst>
          </p:cNvPr>
          <p:cNvSpPr>
            <a:spLocks noGrp="1"/>
          </p:cNvSpPr>
          <p:nvPr>
            <p:ph idx="1"/>
          </p:nvPr>
        </p:nvSpPr>
        <p:spPr>
          <a:xfrm>
            <a:off x="6212410" y="704088"/>
            <a:ext cx="5135293" cy="5248656"/>
          </a:xfrm>
        </p:spPr>
        <p:txBody>
          <a:bodyPr anchor="ctr">
            <a:normAutofit/>
          </a:bodyPr>
          <a:lstStyle/>
          <a:p>
            <a:r>
              <a:rPr lang="en-US" sz="2400" dirty="0"/>
              <a:t>After completing this project , I learned how basic and complex networking are done from everything from a basic small home router to a 800-computer network and more.</a:t>
            </a:r>
          </a:p>
          <a:p>
            <a:r>
              <a:rPr lang="en-US" sz="2400" dirty="0"/>
              <a:t>I also learned the importance of what kind of cables  you should be using depending on the network and all the tools that are used to trouble shoot signal and cable issues </a:t>
            </a:r>
          </a:p>
        </p:txBody>
      </p:sp>
    </p:spTree>
    <p:extLst>
      <p:ext uri="{BB962C8B-B14F-4D97-AF65-F5344CB8AC3E}">
        <p14:creationId xmlns:p14="http://schemas.microsoft.com/office/powerpoint/2010/main" val="286668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5" name="Freeform: Shape 24">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 name="Content Placeholder 5">
            <a:extLst>
              <a:ext uri="{FF2B5EF4-FFF2-40B4-BE49-F238E27FC236}">
                <a16:creationId xmlns:a16="http://schemas.microsoft.com/office/drawing/2014/main" id="{2AE453F9-C22C-90D0-CB18-288199788D5F}"/>
              </a:ext>
            </a:extLst>
          </p:cNvPr>
          <p:cNvSpPr>
            <a:spLocks noGrp="1"/>
          </p:cNvSpPr>
          <p:nvPr>
            <p:ph idx="1"/>
          </p:nvPr>
        </p:nvSpPr>
        <p:spPr>
          <a:xfrm>
            <a:off x="4439633" y="4518923"/>
            <a:ext cx="3312734" cy="1141851"/>
          </a:xfrm>
          <a:noFill/>
        </p:spPr>
        <p:txBody>
          <a:bodyPr vert="horz" lIns="91440" tIns="45720" rIns="91440" bIns="45720" rtlCol="0">
            <a:normAutofit/>
          </a:bodyPr>
          <a:lstStyle/>
          <a:p>
            <a:pPr marL="0" indent="0" algn="ctr">
              <a:buNone/>
            </a:pPr>
            <a:r>
              <a:rPr lang="en-US" sz="2000" kern="1200" dirty="0">
                <a:solidFill>
                  <a:srgbClr val="080808"/>
                </a:solidFill>
                <a:latin typeface="+mn-lt"/>
                <a:ea typeface="+mn-ea"/>
                <a:cs typeface="+mn-cs"/>
              </a:rPr>
              <a:t>IPv4 &amp; IPv6 Addressing </a:t>
            </a:r>
          </a:p>
        </p:txBody>
      </p:sp>
      <p:sp>
        <p:nvSpPr>
          <p:cNvPr id="2" name="Title 1">
            <a:extLst>
              <a:ext uri="{FF2B5EF4-FFF2-40B4-BE49-F238E27FC236}">
                <a16:creationId xmlns:a16="http://schemas.microsoft.com/office/drawing/2014/main" id="{EB28B38E-BE25-2761-9B97-6F7F17C97602}"/>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Final Project </a:t>
            </a:r>
          </a:p>
        </p:txBody>
      </p:sp>
      <p:sp>
        <p:nvSpPr>
          <p:cNvPr id="29" name="Freeform: Shape 28">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30">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46638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2E1D-EB5F-B48B-8E43-EDE99830B50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8E198D1-D744-F1E1-16DA-DC0CD48678F7}"/>
              </a:ext>
            </a:extLst>
          </p:cNvPr>
          <p:cNvPicPr>
            <a:picLocks noGrp="1" noChangeAspect="1"/>
          </p:cNvPicPr>
          <p:nvPr>
            <p:ph idx="1"/>
          </p:nvPr>
        </p:nvPicPr>
        <p:blipFill>
          <a:blip r:embed="rId2"/>
          <a:stretch>
            <a:fillRect/>
          </a:stretch>
        </p:blipFill>
        <p:spPr>
          <a:xfrm>
            <a:off x="141462" y="-34925"/>
            <a:ext cx="11542889" cy="6492875"/>
          </a:xfrm>
          <a:prstGeom prst="rect">
            <a:avLst/>
          </a:prstGeom>
        </p:spPr>
      </p:pic>
    </p:spTree>
    <p:extLst>
      <p:ext uri="{BB962C8B-B14F-4D97-AF65-F5344CB8AC3E}">
        <p14:creationId xmlns:p14="http://schemas.microsoft.com/office/powerpoint/2010/main" val="652732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66C601-D408-5F8F-8BC2-E765B2753960}"/>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IPv4 Address Assignment</a:t>
            </a:r>
            <a:br>
              <a:rPr lang="en-US" sz="3600">
                <a:solidFill>
                  <a:srgbClr val="FFFFFF"/>
                </a:solidFill>
              </a:rPr>
            </a:br>
            <a:endParaRPr lang="en-US" sz="3600">
              <a:solidFill>
                <a:srgbClr val="FFFFFF"/>
              </a:solidFill>
            </a:endParaRP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5" descr="Graphical user interface&#10;&#10;Description automatically generated">
            <a:extLst>
              <a:ext uri="{FF2B5EF4-FFF2-40B4-BE49-F238E27FC236}">
                <a16:creationId xmlns:a16="http://schemas.microsoft.com/office/drawing/2014/main" id="{BF8F9006-C44B-C681-A978-A9E2C73F93A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313" b="4483"/>
          <a:stretch/>
        </p:blipFill>
        <p:spPr>
          <a:xfrm>
            <a:off x="976251" y="942538"/>
            <a:ext cx="7163222" cy="4808332"/>
          </a:xfrm>
          <a:prstGeom prst="rect">
            <a:avLst/>
          </a:prstGeom>
          <a:effectLst/>
        </p:spPr>
      </p:pic>
    </p:spTree>
    <p:extLst>
      <p:ext uri="{BB962C8B-B14F-4D97-AF65-F5344CB8AC3E}">
        <p14:creationId xmlns:p14="http://schemas.microsoft.com/office/powerpoint/2010/main" val="3104650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6B1360C-812D-6AFF-FD66-DA5121392BE5}"/>
              </a:ext>
            </a:extLst>
          </p:cNvPr>
          <p:cNvPicPr>
            <a:picLocks noChangeAspect="1"/>
          </p:cNvPicPr>
          <p:nvPr/>
        </p:nvPicPr>
        <p:blipFill rotWithShape="1">
          <a:blip r:embed="rId2"/>
          <a:srcRect t="18858" r="-1"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062FAA-48F1-0012-7EA8-51642D223CF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Connectivity Test</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34941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3DB32A-E42A-3813-DFEA-84828663745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Dynamic IP Address Assignment </a:t>
            </a:r>
          </a:p>
        </p:txBody>
      </p:sp>
      <p:pic>
        <p:nvPicPr>
          <p:cNvPr id="4" name="Content Placeholder 3">
            <a:extLst>
              <a:ext uri="{FF2B5EF4-FFF2-40B4-BE49-F238E27FC236}">
                <a16:creationId xmlns:a16="http://schemas.microsoft.com/office/drawing/2014/main" id="{597ABBD3-A308-E27B-00C7-E96C400328F6}"/>
              </a:ext>
            </a:extLst>
          </p:cNvPr>
          <p:cNvPicPr>
            <a:picLocks noGrp="1" noChangeAspect="1"/>
          </p:cNvPicPr>
          <p:nvPr>
            <p:ph idx="1"/>
          </p:nvPr>
        </p:nvPicPr>
        <p:blipFill>
          <a:blip r:embed="rId2"/>
          <a:stretch>
            <a:fillRect/>
          </a:stretch>
        </p:blipFill>
        <p:spPr>
          <a:xfrm>
            <a:off x="4777316" y="1273787"/>
            <a:ext cx="6780700" cy="4308096"/>
          </a:xfrm>
          <a:prstGeom prst="rect">
            <a:avLst/>
          </a:prstGeom>
        </p:spPr>
      </p:pic>
    </p:spTree>
    <p:extLst>
      <p:ext uri="{BB962C8B-B14F-4D97-AF65-F5344CB8AC3E}">
        <p14:creationId xmlns:p14="http://schemas.microsoft.com/office/powerpoint/2010/main" val="4233705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B752-9ECB-C06D-C41C-B56D7A9EE209}"/>
              </a:ext>
            </a:extLst>
          </p:cNvPr>
          <p:cNvSpPr>
            <a:spLocks noGrp="1"/>
          </p:cNvSpPr>
          <p:nvPr>
            <p:ph type="title"/>
          </p:nvPr>
        </p:nvSpPr>
        <p:spPr>
          <a:xfrm>
            <a:off x="838200" y="365125"/>
            <a:ext cx="3748088" cy="4821238"/>
          </a:xfrm>
        </p:spPr>
        <p:txBody>
          <a:bodyPr/>
          <a:lstStyle/>
          <a:p>
            <a:r>
              <a:rPr lang="en-US" dirty="0"/>
              <a:t>This screenshot shows the IPv4 address of the </a:t>
            </a:r>
            <a:r>
              <a:rPr lang="en-US" i="1" dirty="0"/>
              <a:t>Computer 2</a:t>
            </a:r>
            <a:r>
              <a:rPr lang="en-US" dirty="0"/>
              <a:t> VM</a:t>
            </a:r>
          </a:p>
        </p:txBody>
      </p:sp>
      <p:pic>
        <p:nvPicPr>
          <p:cNvPr id="4" name="Content Placeholder 3">
            <a:extLst>
              <a:ext uri="{FF2B5EF4-FFF2-40B4-BE49-F238E27FC236}">
                <a16:creationId xmlns:a16="http://schemas.microsoft.com/office/drawing/2014/main" id="{A4923A23-C547-9E29-67C4-3D05AEFCD1E5}"/>
              </a:ext>
            </a:extLst>
          </p:cNvPr>
          <p:cNvPicPr>
            <a:picLocks noGrp="1" noChangeAspect="1"/>
          </p:cNvPicPr>
          <p:nvPr>
            <p:ph idx="1"/>
          </p:nvPr>
        </p:nvPicPr>
        <p:blipFill>
          <a:blip r:embed="rId2"/>
          <a:stretch>
            <a:fillRect/>
          </a:stretch>
        </p:blipFill>
        <p:spPr>
          <a:xfrm>
            <a:off x="5694362" y="2115343"/>
            <a:ext cx="5655380" cy="3742531"/>
          </a:xfrm>
          <a:prstGeom prst="rect">
            <a:avLst/>
          </a:prstGeom>
        </p:spPr>
      </p:pic>
    </p:spTree>
    <p:extLst>
      <p:ext uri="{BB962C8B-B14F-4D97-AF65-F5344CB8AC3E}">
        <p14:creationId xmlns:p14="http://schemas.microsoft.com/office/powerpoint/2010/main" val="1662276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E708407-D01D-4E57-8998-FF799DBC3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C9698B-8D30-9D9D-AD92-DE92381142D1}"/>
              </a:ext>
            </a:extLst>
          </p:cNvPr>
          <p:cNvSpPr>
            <a:spLocks noGrp="1"/>
          </p:cNvSpPr>
          <p:nvPr>
            <p:ph type="title"/>
          </p:nvPr>
        </p:nvSpPr>
        <p:spPr>
          <a:xfrm>
            <a:off x="699723" y="1622066"/>
            <a:ext cx="3554226" cy="2663688"/>
          </a:xfrm>
        </p:spPr>
        <p:txBody>
          <a:bodyPr vert="horz" lIns="91440" tIns="45720" rIns="91440" bIns="45720" rtlCol="0" anchor="b">
            <a:normAutofit/>
          </a:bodyPr>
          <a:lstStyle/>
          <a:p>
            <a:r>
              <a:rPr lang="en-US" kern="1200">
                <a:solidFill>
                  <a:schemeClr val="bg1"/>
                </a:solidFill>
                <a:latin typeface="+mj-lt"/>
                <a:ea typeface="+mj-ea"/>
                <a:cs typeface="+mj-cs"/>
              </a:rPr>
              <a:t>Connectivity test</a:t>
            </a:r>
          </a:p>
        </p:txBody>
      </p:sp>
      <p:grpSp>
        <p:nvGrpSpPr>
          <p:cNvPr id="13" name="Group 12">
            <a:extLst>
              <a:ext uri="{FF2B5EF4-FFF2-40B4-BE49-F238E27FC236}">
                <a16:creationId xmlns:a16="http://schemas.microsoft.com/office/drawing/2014/main" id="{7F963B07-5C9E-478C-A53E-B6F5B4A78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4"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4" name="Content Placeholder 3">
            <a:extLst>
              <a:ext uri="{FF2B5EF4-FFF2-40B4-BE49-F238E27FC236}">
                <a16:creationId xmlns:a16="http://schemas.microsoft.com/office/drawing/2014/main" id="{92C56745-9C5F-3C69-8020-7EF8F2B48728}"/>
              </a:ext>
            </a:extLst>
          </p:cNvPr>
          <p:cNvPicPr>
            <a:picLocks noGrp="1" noChangeAspect="1"/>
          </p:cNvPicPr>
          <p:nvPr>
            <p:ph idx="1"/>
          </p:nvPr>
        </p:nvPicPr>
        <p:blipFill>
          <a:blip r:embed="rId2"/>
          <a:stretch>
            <a:fillRect/>
          </a:stretch>
        </p:blipFill>
        <p:spPr>
          <a:xfrm>
            <a:off x="5208104" y="1260971"/>
            <a:ext cx="6472362" cy="3750205"/>
          </a:xfrm>
          <a:prstGeom prst="rect">
            <a:avLst/>
          </a:prstGeom>
        </p:spPr>
      </p:pic>
    </p:spTree>
    <p:extLst>
      <p:ext uri="{BB962C8B-B14F-4D97-AF65-F5344CB8AC3E}">
        <p14:creationId xmlns:p14="http://schemas.microsoft.com/office/powerpoint/2010/main" val="2834515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701</Words>
  <Application>Microsoft Macintosh PowerPoint</Application>
  <PresentationFormat>Widescreen</PresentationFormat>
  <Paragraphs>67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Introduction </vt:lpstr>
      <vt:lpstr>Hardware and software Preparation </vt:lpstr>
      <vt:lpstr>Final Project </vt:lpstr>
      <vt:lpstr>PowerPoint Presentation</vt:lpstr>
      <vt:lpstr>IPv4 Address Assignment </vt:lpstr>
      <vt:lpstr>Connectivity Test</vt:lpstr>
      <vt:lpstr>Dynamic IP Address Assignment </vt:lpstr>
      <vt:lpstr>This screenshot shows the IPv4 address of the Computer 2 VM</vt:lpstr>
      <vt:lpstr>Connectivity test</vt:lpstr>
      <vt:lpstr>This screenshot shows the connectivity tests between the Computer 2 VM and the other two devices (i.e., the SOHO Router VM and Computer 1 VM). </vt:lpstr>
      <vt:lpstr>IP Subnetting and Loopback Interfaces</vt:lpstr>
      <vt:lpstr>Subnetting table</vt:lpstr>
      <vt:lpstr>Loopback interfaces </vt:lpstr>
      <vt:lpstr>Connectivity Test </vt:lpstr>
      <vt:lpstr>Microsoft Viso Diagram</vt:lpstr>
      <vt:lpstr>SOHO Wireless Network Security </vt:lpstr>
      <vt:lpstr>SOHO Wireless Network Security </vt:lpstr>
      <vt:lpstr>Challenges &amp; Conclusion</vt:lpstr>
      <vt:lpstr>Challenges Final project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dc:title>
  <dc:creator>Zac Clerge</dc:creator>
  <cp:lastModifiedBy>Zac Clerge</cp:lastModifiedBy>
  <cp:revision>2</cp:revision>
  <dcterms:created xsi:type="dcterms:W3CDTF">2022-08-26T19:23:56Z</dcterms:created>
  <dcterms:modified xsi:type="dcterms:W3CDTF">2022-08-26T20:17:20Z</dcterms:modified>
</cp:coreProperties>
</file>