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1" r:id="rId6"/>
    <p:sldId id="267" r:id="rId7"/>
    <p:sldId id="270" r:id="rId8"/>
    <p:sldId id="271" r:id="rId9"/>
    <p:sldId id="26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68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64" d="100"/>
          <a:sy n="64" d="100"/>
        </p:scale>
        <p:origin x="83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8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3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38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664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42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8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4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74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9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6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9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8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7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0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8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4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6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19E593C-9166-4B72-AE94-8BA707DA0663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92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ry.percipio.com/courses/c7ef0333-8560-403f-a004-9c5c843866b0/videos/2658bbe6-ee97-438b-a376-fbb079c3b3a0" TargetMode="External"/><Relationship Id="rId2" Type="http://schemas.openxmlformats.org/officeDocument/2006/relationships/hyperlink" Target="https://docs.microsoft.com/en-us/azure/storage/blobs/access-tiers-overview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virtual-network/virtual-networks-faq" TargetMode="External"/><Relationship Id="rId2" Type="http://schemas.openxmlformats.org/officeDocument/2006/relationships/hyperlink" Target="https://www.calculator.net/ip-subnet-calculator.html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236537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NETW211 Final Deliverable </a:t>
            </a:r>
            <a:br>
              <a:rPr lang="en-US" sz="4000" dirty="0"/>
            </a:br>
            <a:br>
              <a:rPr lang="en-US" dirty="0"/>
            </a:br>
            <a:r>
              <a:rPr lang="en-US" dirty="0"/>
              <a:t>Fundamentals of Cloud Computing </a:t>
            </a:r>
            <a:br>
              <a:rPr lang="en-US" sz="2400" dirty="0"/>
            </a:br>
            <a:br>
              <a:rPr lang="en-US" sz="2400" dirty="0"/>
            </a:br>
            <a:r>
              <a:rPr lang="en-US" sz="2700" dirty="0"/>
              <a:t>Zachary Clerge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27E98-F605-5EBE-BCE5-8D636D04F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833179"/>
            <a:ext cx="5410200" cy="3221804"/>
          </a:xfr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609600" y="2590800"/>
            <a:ext cx="2286000" cy="2133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533400" y="838200"/>
            <a:ext cx="2286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dirty="0">
                <a:solidFill>
                  <a:schemeClr val="dk1"/>
                </a:solidFill>
              </a:rPr>
              <a:t>Verifying Connectivity between VMs</a:t>
            </a:r>
          </a:p>
        </p:txBody>
      </p:sp>
    </p:spTree>
    <p:extLst>
      <p:ext uri="{BB962C8B-B14F-4D97-AF65-F5344CB8AC3E}">
        <p14:creationId xmlns:p14="http://schemas.microsoft.com/office/powerpoint/2010/main" val="191861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A27E98-F605-5EBE-BCE5-8D636D04F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833179"/>
            <a:ext cx="5410200" cy="3221804"/>
          </a:xfr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609600" y="2590800"/>
            <a:ext cx="2286000" cy="2133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533400" y="838200"/>
            <a:ext cx="2286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dirty="0">
                <a:solidFill>
                  <a:schemeClr val="dk1"/>
                </a:solidFill>
              </a:rPr>
              <a:t>Verifying Connectivity between VMs</a:t>
            </a:r>
          </a:p>
        </p:txBody>
      </p:sp>
    </p:spTree>
    <p:extLst>
      <p:ext uri="{BB962C8B-B14F-4D97-AF65-F5344CB8AC3E}">
        <p14:creationId xmlns:p14="http://schemas.microsoft.com/office/powerpoint/2010/main" val="1957326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860165-3E75-7091-D377-7EB721F9C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833179"/>
            <a:ext cx="5410200" cy="3221804"/>
          </a:xfr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609600" y="2971800"/>
            <a:ext cx="2286000" cy="2133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533400" y="990600"/>
            <a:ext cx="2286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dirty="0">
                <a:solidFill>
                  <a:schemeClr val="dk1"/>
                </a:solidFill>
              </a:rPr>
              <a:t>Verifying Connectivity between VMs</a:t>
            </a:r>
          </a:p>
          <a:p>
            <a:pPr lvl="0"/>
            <a:r>
              <a:rPr lang="en-US" sz="2800" dirty="0">
                <a:solidFill>
                  <a:schemeClr val="dk1"/>
                </a:solidFill>
              </a:rPr>
              <a:t>cont’d</a:t>
            </a:r>
          </a:p>
        </p:txBody>
      </p:sp>
    </p:spTree>
    <p:extLst>
      <p:ext uri="{BB962C8B-B14F-4D97-AF65-F5344CB8AC3E}">
        <p14:creationId xmlns:p14="http://schemas.microsoft.com/office/powerpoint/2010/main" val="1017167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2365375"/>
          </a:xfrm>
        </p:spPr>
        <p:txBody>
          <a:bodyPr>
            <a:normAutofit/>
          </a:bodyPr>
          <a:lstStyle/>
          <a:p>
            <a:br>
              <a:rPr lang="en-US" sz="4000" dirty="0"/>
            </a:br>
            <a:br>
              <a:rPr lang="en-US" sz="3600" b="1" u="sng" dirty="0"/>
            </a:br>
            <a:r>
              <a:rPr lang="en-US" sz="3600" b="1" u="sng" dirty="0"/>
              <a:t> Azure VM Security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393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799706" y="2133599"/>
            <a:ext cx="1791093" cy="23622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This screenshot should show the </a:t>
            </a:r>
            <a:r>
              <a:rPr lang="en-US" sz="1600" i="1" dirty="0"/>
              <a:t>NETW211-VM-Your Initials </a:t>
            </a:r>
            <a:r>
              <a:rPr lang="en-US" sz="1600" dirty="0"/>
              <a:t>page, with information such as the resource group name, subscription, public IP address, etc.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609600" y="762000"/>
            <a:ext cx="213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dirty="0">
                <a:solidFill>
                  <a:schemeClr val="dk1"/>
                </a:solidFill>
              </a:rPr>
              <a:t>Launching a VM</a:t>
            </a:r>
          </a:p>
        </p:txBody>
      </p:sp>
      <p:pic>
        <p:nvPicPr>
          <p:cNvPr id="14" name="Content Placeholder 13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0AF0FF25-B94F-508E-B4FD-45995E01B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71700"/>
            <a:ext cx="4472582" cy="2514600"/>
          </a:xfrm>
        </p:spPr>
      </p:pic>
    </p:spTree>
    <p:extLst>
      <p:ext uri="{BB962C8B-B14F-4D97-AF65-F5344CB8AC3E}">
        <p14:creationId xmlns:p14="http://schemas.microsoft.com/office/powerpoint/2010/main" val="166625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419895A-3AEE-18B3-3D7F-631CCA249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4" y="2273300"/>
            <a:ext cx="7612427" cy="4279900"/>
          </a:xfr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838200" y="2590800"/>
            <a:ext cx="1752600" cy="2514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533400" y="914400"/>
            <a:ext cx="213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dirty="0">
                <a:solidFill>
                  <a:schemeClr val="dk1"/>
                </a:solidFill>
              </a:rPr>
              <a:t>Connecting to the VM </a:t>
            </a:r>
          </a:p>
          <a:p>
            <a:pPr lvl="0"/>
            <a:r>
              <a:rPr lang="en-US" sz="2800" dirty="0">
                <a:solidFill>
                  <a:schemeClr val="dk1"/>
                </a:solidFill>
              </a:rPr>
              <a:t>via SSH</a:t>
            </a:r>
          </a:p>
        </p:txBody>
      </p:sp>
    </p:spTree>
    <p:extLst>
      <p:ext uri="{BB962C8B-B14F-4D97-AF65-F5344CB8AC3E}">
        <p14:creationId xmlns:p14="http://schemas.microsoft.com/office/powerpoint/2010/main" val="126204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621506" y="494414"/>
            <a:ext cx="7900987" cy="8174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Configuring an NSG 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4BE9C580-B742-9B1A-80C9-DB209836E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9" y="2354239"/>
            <a:ext cx="7464820" cy="4198961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838200" y="2590800"/>
            <a:ext cx="1752600" cy="160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9416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771525" y="1967266"/>
            <a:ext cx="1971675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Configuring an NSG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cont’d 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6F5CD2B4-CAFE-C482-580F-457EF1E21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6453" y="643466"/>
            <a:ext cx="4798593" cy="5568739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838200" y="2590800"/>
            <a:ext cx="1752600" cy="182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6631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8635"/>
            <a:ext cx="7772400" cy="2365375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dirty="0"/>
            </a:br>
            <a:r>
              <a:rPr lang="en-US" sz="2400" dirty="0"/>
              <a:t> </a:t>
            </a:r>
            <a:r>
              <a:rPr lang="en-US" sz="3600" b="1" u="sng" dirty="0"/>
              <a:t>Cloud Storage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7988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99260720-8790-1927-43FB-9735E2DD4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2263704"/>
            <a:ext cx="6711950" cy="3773629"/>
          </a:xfr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800100" y="2362200"/>
            <a:ext cx="1866900" cy="228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3467100" y="9144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Uploading and Accessing a File</a:t>
            </a:r>
          </a:p>
        </p:txBody>
      </p:sp>
    </p:spTree>
    <p:extLst>
      <p:ext uri="{BB962C8B-B14F-4D97-AF65-F5344CB8AC3E}">
        <p14:creationId xmlns:p14="http://schemas.microsoft.com/office/powerpoint/2010/main" val="311638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8C1B46-A13C-9EA8-79B6-99FEB4A5B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2263704"/>
            <a:ext cx="6711950" cy="3773629"/>
          </a:xfr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762000" y="2171700"/>
            <a:ext cx="1943493" cy="20193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3505200" y="604424"/>
            <a:ext cx="213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Deploying a VM in Azure</a:t>
            </a:r>
          </a:p>
        </p:txBody>
      </p:sp>
    </p:spTree>
    <p:extLst>
      <p:ext uri="{BB962C8B-B14F-4D97-AF65-F5344CB8AC3E}">
        <p14:creationId xmlns:p14="http://schemas.microsoft.com/office/powerpoint/2010/main" val="378367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C22B73B-8888-45A2-85B6-7AB09F8DE173}"/>
              </a:ext>
            </a:extLst>
          </p:cNvPr>
          <p:cNvSpPr txBox="1">
            <a:spLocks/>
          </p:cNvSpPr>
          <p:nvPr/>
        </p:nvSpPr>
        <p:spPr>
          <a:xfrm>
            <a:off x="609600" y="1219200"/>
            <a:ext cx="8077200" cy="48982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What does the </a:t>
            </a:r>
            <a:r>
              <a:rPr lang="en-US" sz="1600" i="1" dirty="0"/>
              <a:t>access tier </a:t>
            </a:r>
            <a:r>
              <a:rPr lang="en-US" sz="1600" dirty="0"/>
              <a:t>setting do? What are the Azure blob storage access tiers?</a:t>
            </a:r>
          </a:p>
          <a:p>
            <a:r>
              <a:rPr lang="en-US" sz="1600" dirty="0"/>
              <a:t>[hint: in the Azure portal, on the </a:t>
            </a:r>
            <a:r>
              <a:rPr lang="en-US" sz="1600" i="1" dirty="0"/>
              <a:t>Upload blob </a:t>
            </a:r>
            <a:r>
              <a:rPr lang="en-US" sz="1600" dirty="0"/>
              <a:t>page, under </a:t>
            </a:r>
            <a:r>
              <a:rPr lang="en-US" sz="1600" i="1" dirty="0"/>
              <a:t>Advanced</a:t>
            </a:r>
            <a:r>
              <a:rPr lang="en-US" sz="1600" dirty="0"/>
              <a:t>, click the ? circle above the </a:t>
            </a:r>
            <a:r>
              <a:rPr lang="en-US" sz="1600" i="1" dirty="0"/>
              <a:t>Access tier </a:t>
            </a:r>
            <a:r>
              <a:rPr lang="en-US" sz="1600" dirty="0"/>
              <a:t>box.] </a:t>
            </a:r>
          </a:p>
          <a:p>
            <a:r>
              <a:rPr lang="en-US" sz="1600" dirty="0"/>
              <a:t>Answer here:</a:t>
            </a:r>
          </a:p>
          <a:p>
            <a:endParaRPr lang="en-US" sz="1600" dirty="0"/>
          </a:p>
          <a:p>
            <a:r>
              <a:rPr lang="en-US" sz="1600" dirty="0"/>
              <a:t>Optimize storage costs by placing your data in the appropriate access tier.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References (here are two examples to get your research started):</a:t>
            </a:r>
          </a:p>
          <a:p>
            <a:r>
              <a:rPr lang="en-US" sz="1600" dirty="0"/>
              <a:t>1. Hot, Cool, and Archive access tiers for blob data, </a:t>
            </a:r>
            <a:r>
              <a:rPr lang="en-US" sz="1600" dirty="0">
                <a:hlinkClick r:id="rId2"/>
              </a:rPr>
              <a:t>https://docs.microsoft.com/en-us/azure/storage/blobs/access-tiers-overview</a:t>
            </a:r>
            <a:endParaRPr lang="en-US" sz="1600" dirty="0"/>
          </a:p>
          <a:p>
            <a:r>
              <a:rPr lang="en-US" sz="1600" dirty="0"/>
              <a:t>2. Azure Blob Storage Access Tiers, </a:t>
            </a:r>
            <a:r>
              <a:rPr lang="en-US" sz="1600" dirty="0">
                <a:hlinkClick r:id="rId3"/>
              </a:rPr>
              <a:t>https://devry.percipio.com/courses/c7ef0333-8560-403f-a004-9c5c843866b0/videos/2658bbe6-ee97-438b-a376-fbb079c3b3a0</a:t>
            </a:r>
            <a:endParaRPr lang="en-US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EC6425-D2AA-4ED7-8955-375BF90E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5486400" cy="566738"/>
          </a:xfrm>
        </p:spPr>
        <p:txBody>
          <a:bodyPr>
            <a:noAutofit/>
          </a:bodyPr>
          <a:lstStyle/>
          <a:p>
            <a:r>
              <a:rPr lang="en-US" sz="2800" b="0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696839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482600" y="321734"/>
            <a:ext cx="8178799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Creating Blob Snapshots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482601" y="1782981"/>
            <a:ext cx="3006288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  <p:pic>
        <p:nvPicPr>
          <p:cNvPr id="4" name="Content Placeholder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2ACC78C0-178B-D294-E7A4-F65633220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2263704"/>
            <a:ext cx="6711950" cy="37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07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1054082-B8B7-7ACC-D99D-721B1658B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133600"/>
            <a:ext cx="7421925" cy="4172795"/>
          </a:xfr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800100" y="2362200"/>
            <a:ext cx="1866900" cy="228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3467100" y="9906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Enabling Blob Versioning</a:t>
            </a:r>
          </a:p>
        </p:txBody>
      </p:sp>
    </p:spTree>
    <p:extLst>
      <p:ext uri="{BB962C8B-B14F-4D97-AF65-F5344CB8AC3E}">
        <p14:creationId xmlns:p14="http://schemas.microsoft.com/office/powerpoint/2010/main" val="3516084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822" y="1428750"/>
            <a:ext cx="6838356" cy="210502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Cloud Monitoring</a:t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1556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854726" y="2546161"/>
            <a:ext cx="2400338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Setting up an Action Group and Notifications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5EBDCAE9-0E6D-B97F-53E0-76A569235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01" y="1889954"/>
            <a:ext cx="4904306" cy="2758671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800100" y="3124200"/>
            <a:ext cx="1943100" cy="160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1386808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756138" y="174032"/>
            <a:ext cx="7631723" cy="1111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Setting up Alert Rules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756138" y="1459907"/>
            <a:ext cx="7631722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algn="ctr">
              <a:lnSpc>
                <a:spcPct val="90000"/>
              </a:lnSpc>
            </a:pPr>
            <a:r>
              <a:rPr lang="en-US" sz="1700"/>
              <a:t>. 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E57D978-29B1-F3CB-B504-DCE98D0C6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955833"/>
            <a:ext cx="7731040" cy="43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03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756138" y="1459907"/>
            <a:ext cx="7631722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>
                <a:latin typeface="+mn-lt"/>
                <a:ea typeface="+mn-ea"/>
                <a:cs typeface="+mn-cs"/>
              </a:rPr>
              <a:t>Testing Alerts</a:t>
            </a:r>
          </a:p>
        </p:txBody>
      </p:sp>
      <p:pic>
        <p:nvPicPr>
          <p:cNvPr id="4" name="Content Placeholder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DD356EA-9D3E-F9B1-D86D-BA5BEE703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5" y="2405149"/>
            <a:ext cx="6932255" cy="3899393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304800" y="2133600"/>
            <a:ext cx="2096814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1925375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4645326-E689-BBFE-4FEF-181AF614C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36593"/>
            <a:ext cx="6553200" cy="3684376"/>
          </a:xfr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722586" y="2362200"/>
            <a:ext cx="2096814" cy="182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.</a:t>
            </a:r>
            <a:endParaRPr lang="en-US" sz="1600" u="sng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775679" y="793593"/>
            <a:ext cx="213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n-US" sz="2800" dirty="0">
                <a:solidFill>
                  <a:schemeClr val="dk1"/>
                </a:solidFill>
              </a:rPr>
              <a:t>Testing Alerts CONT’D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953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38FA-29A4-8CC1-F0A9-EA4DF057B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827212"/>
            <a:ext cx="8305800" cy="3203575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me the only major challenge was getting comfortable in the azure cloud environment the more time I spent on there the more practical knowledge I gained  </a:t>
            </a:r>
          </a:p>
        </p:txBody>
      </p:sp>
    </p:spTree>
    <p:extLst>
      <p:ext uri="{BB962C8B-B14F-4D97-AF65-F5344CB8AC3E}">
        <p14:creationId xmlns:p14="http://schemas.microsoft.com/office/powerpoint/2010/main" val="2578832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B85DA-4EF9-4E37-F705-CC9137C62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5867400"/>
          </a:xfrm>
        </p:spPr>
        <p:txBody>
          <a:bodyPr>
            <a:normAutofit/>
          </a:bodyPr>
          <a:lstStyle/>
          <a:p>
            <a:r>
              <a:rPr lang="en-US" dirty="0"/>
              <a:t>Career Skills obtained</a:t>
            </a:r>
            <a:br>
              <a:rPr lang="en-US" dirty="0"/>
            </a:br>
            <a:r>
              <a:rPr lang="en-US" sz="2000" dirty="0"/>
              <a:t> Understood cloud computing</a:t>
            </a:r>
            <a:br>
              <a:rPr lang="en-US" sz="2000" dirty="0"/>
            </a:br>
            <a:r>
              <a:rPr lang="en-US" sz="2000" dirty="0"/>
              <a:t>Explained the virtualization of networking</a:t>
            </a:r>
            <a:br>
              <a:rPr lang="en-US" sz="2000" dirty="0"/>
            </a:br>
            <a:r>
              <a:rPr lang="en-US" sz="2000" dirty="0"/>
              <a:t>Examined network services on a cloud platform</a:t>
            </a:r>
            <a:br>
              <a:rPr lang="en-US" sz="2000" dirty="0"/>
            </a:br>
            <a:r>
              <a:rPr lang="en-US" sz="2000" dirty="0"/>
              <a:t>Identified cloud-centric access control techniques</a:t>
            </a:r>
            <a:br>
              <a:rPr lang="en-US" sz="2000" dirty="0"/>
            </a:br>
            <a:r>
              <a:rPr lang="en-US" sz="2000" dirty="0"/>
              <a:t>Assessed cloud-centric security language</a:t>
            </a:r>
            <a:br>
              <a:rPr lang="en-US" sz="2000" dirty="0"/>
            </a:br>
            <a:r>
              <a:rPr lang="en-US" sz="2000" dirty="0"/>
              <a:t>Evaluated cloud storage techniques</a:t>
            </a:r>
            <a:br>
              <a:rPr lang="en-US" sz="2000" dirty="0"/>
            </a:br>
            <a:r>
              <a:rPr lang="en-US" sz="2000" dirty="0"/>
              <a:t>Applied common cloud maintenance tools, techniques, and services</a:t>
            </a:r>
            <a:br>
              <a:rPr lang="en-US" sz="2000" dirty="0"/>
            </a:br>
            <a:r>
              <a:rPr lang="en-US" sz="2000" dirty="0"/>
              <a:t>Explored the evolving job market in the digitized world</a:t>
            </a:r>
            <a:br>
              <a:rPr lang="en-US" sz="2000" dirty="0"/>
            </a:br>
            <a:r>
              <a:rPr lang="en-US" sz="2000" dirty="0"/>
              <a:t>Produced a network on a cloud platform</a:t>
            </a:r>
          </a:p>
        </p:txBody>
      </p:sp>
    </p:spTree>
    <p:extLst>
      <p:ext uri="{BB962C8B-B14F-4D97-AF65-F5344CB8AC3E}">
        <p14:creationId xmlns:p14="http://schemas.microsoft.com/office/powerpoint/2010/main" val="322005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762000" y="2209800"/>
            <a:ext cx="1981200" cy="22860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533400" y="838200"/>
            <a:ext cx="213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dirty="0">
                <a:solidFill>
                  <a:schemeClr val="dk1"/>
                </a:solidFill>
              </a:rPr>
              <a:t>Connecting to the VM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A23F36E-CB38-7331-3CC9-2270F1EA5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506" y="2273832"/>
            <a:ext cx="5287113" cy="3753374"/>
          </a:xfrm>
        </p:spPr>
      </p:pic>
    </p:spTree>
    <p:extLst>
      <p:ext uri="{BB962C8B-B14F-4D97-AF65-F5344CB8AC3E}">
        <p14:creationId xmlns:p14="http://schemas.microsoft.com/office/powerpoint/2010/main" val="3210234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rson pointing on a map">
            <a:extLst>
              <a:ext uri="{FF2B5EF4-FFF2-40B4-BE49-F238E27FC236}">
                <a16:creationId xmlns:a16="http://schemas.microsoft.com/office/drawing/2014/main" id="{9796EBE8-059F-B520-6E3C-D89F31F51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4BA7D7-293B-2DDA-02AB-3BDB56E16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3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</a:rPr>
              <a:t>References </a:t>
            </a:r>
            <a:br>
              <a:rPr lang="en-US" sz="4500">
                <a:solidFill>
                  <a:schemeClr val="tx1"/>
                </a:solidFill>
              </a:rPr>
            </a:br>
            <a:r>
              <a:rPr lang="en-US" sz="4500">
                <a:solidFill>
                  <a:schemeClr val="tx1"/>
                </a:solidFill>
              </a:rPr>
              <a:t>Devry Learning Management Portal</a:t>
            </a:r>
            <a:br>
              <a:rPr lang="en-US" sz="4500">
                <a:solidFill>
                  <a:schemeClr val="tx1"/>
                </a:solidFill>
              </a:rPr>
            </a:br>
            <a:r>
              <a:rPr lang="en-US" sz="4500">
                <a:solidFill>
                  <a:schemeClr val="tx1"/>
                </a:solidFill>
              </a:rPr>
              <a:t>ITPROTV</a:t>
            </a:r>
            <a:br>
              <a:rPr lang="en-US" sz="4500">
                <a:solidFill>
                  <a:schemeClr val="tx1"/>
                </a:solidFill>
              </a:rPr>
            </a:br>
            <a:r>
              <a:rPr lang="en-US" sz="4500">
                <a:solidFill>
                  <a:schemeClr val="tx1"/>
                </a:solidFill>
              </a:rPr>
              <a:t>Cyberwire.com</a:t>
            </a:r>
          </a:p>
        </p:txBody>
      </p:sp>
    </p:spTree>
    <p:extLst>
      <p:ext uri="{BB962C8B-B14F-4D97-AF65-F5344CB8AC3E}">
        <p14:creationId xmlns:p14="http://schemas.microsoft.com/office/powerpoint/2010/main" val="85879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E347BB-05DF-561A-781D-95FD32B2F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4" y="1923204"/>
            <a:ext cx="7828526" cy="4401396"/>
          </a:xfr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838200" y="2209800"/>
            <a:ext cx="1981200" cy="2362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3276600" y="780204"/>
            <a:ext cx="213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Deleting </a:t>
            </a:r>
          </a:p>
          <a:p>
            <a:pPr lvl="0"/>
            <a:r>
              <a:rPr lang="en-US" sz="2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the VM</a:t>
            </a:r>
          </a:p>
        </p:txBody>
      </p:sp>
    </p:spTree>
    <p:extLst>
      <p:ext uri="{BB962C8B-B14F-4D97-AF65-F5344CB8AC3E}">
        <p14:creationId xmlns:p14="http://schemas.microsoft.com/office/powerpoint/2010/main" val="221308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2365375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dirty="0"/>
            </a:br>
            <a:r>
              <a:rPr lang="en-US" sz="4000" u="sng" dirty="0"/>
              <a:t>Azure </a:t>
            </a:r>
            <a:r>
              <a:rPr lang="en-US" sz="4000" u="sng" dirty="0" err="1"/>
              <a:t>VNet</a:t>
            </a:r>
            <a:r>
              <a:rPr lang="en-US" sz="4000" u="sng" dirty="0"/>
              <a:t> and Subnets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452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C22B73B-8888-45A2-85B6-7AB09F8DE173}"/>
              </a:ext>
            </a:extLst>
          </p:cNvPr>
          <p:cNvSpPr txBox="1">
            <a:spLocks/>
          </p:cNvSpPr>
          <p:nvPr/>
        </p:nvSpPr>
        <p:spPr>
          <a:xfrm>
            <a:off x="609600" y="990600"/>
            <a:ext cx="7924800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1. With a /24 network prefix, how many </a:t>
            </a:r>
            <a:r>
              <a:rPr lang="en-US" sz="1600" b="1" dirty="0"/>
              <a:t>usable</a:t>
            </a:r>
            <a:r>
              <a:rPr lang="en-US" sz="1600" dirty="0"/>
              <a:t> IPv4 host addresses are there? [hint: you learned this in NETW191]</a:t>
            </a:r>
          </a:p>
          <a:p>
            <a:r>
              <a:rPr lang="en-US" sz="1600" dirty="0"/>
              <a:t>Answer here:</a:t>
            </a:r>
          </a:p>
          <a:p>
            <a:r>
              <a:rPr lang="en-US" sz="1600" dirty="0"/>
              <a:t>  Out of all 256 IPs in this /24 subnet, only 253 can be used.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2. Given the answer above, why is the number of available IP addresses for Subnet0 (10.0.0.0/24) or Subnet1 (10.0.1.0/24) shown as 251? [hint: where did the missing addresses go?]</a:t>
            </a:r>
          </a:p>
          <a:p>
            <a:r>
              <a:rPr lang="en-US" sz="1600" dirty="0"/>
              <a:t>Answer here: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References (here are two examples to get your research started):</a:t>
            </a:r>
          </a:p>
          <a:p>
            <a:r>
              <a:rPr lang="en-US" sz="1600" dirty="0"/>
              <a:t>1. IP Subnet Calculator, </a:t>
            </a:r>
            <a:r>
              <a:rPr lang="en-US" sz="1600" dirty="0">
                <a:hlinkClick r:id="rId2"/>
              </a:rPr>
              <a:t>https://www.calculator.net/ip-subnet-calculator.html</a:t>
            </a:r>
            <a:endParaRPr lang="en-US" sz="1600" dirty="0"/>
          </a:p>
          <a:p>
            <a:r>
              <a:rPr lang="en-US" sz="1600" dirty="0"/>
              <a:t>2. Azure Virtual Network frequently asked questions, </a:t>
            </a:r>
            <a:r>
              <a:rPr lang="en-US" sz="1600" dirty="0">
                <a:hlinkClick r:id="rId3"/>
              </a:rPr>
              <a:t>https://docs.microsoft.com/en-us/azure/virtual-network/virtual-networks-faq</a:t>
            </a:r>
            <a:endParaRPr lang="en-US" sz="1600" dirty="0"/>
          </a:p>
          <a:p>
            <a:r>
              <a:rPr lang="en-US" sz="1600" dirty="0"/>
              <a:t>3.</a:t>
            </a:r>
          </a:p>
          <a:p>
            <a:r>
              <a:rPr lang="en-US" sz="1600" dirty="0"/>
              <a:t>4.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EC6425-D2AA-4ED7-8955-375BF90E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5486400" cy="5667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Creating a </a:t>
            </a:r>
            <a:r>
              <a:rPr lang="en-US" sz="2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VNet</a:t>
            </a:r>
            <a:r>
              <a:rPr lang="en-US" sz="2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with Two Subnets</a:t>
            </a:r>
          </a:p>
        </p:txBody>
      </p:sp>
    </p:spTree>
    <p:extLst>
      <p:ext uri="{BB962C8B-B14F-4D97-AF65-F5344CB8AC3E}">
        <p14:creationId xmlns:p14="http://schemas.microsoft.com/office/powerpoint/2010/main" val="233610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647700" y="2209800"/>
            <a:ext cx="2133600" cy="17525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This screenshot should show the </a:t>
            </a:r>
            <a:r>
              <a:rPr lang="en-US" sz="1600" i="1" dirty="0"/>
              <a:t>Properties</a:t>
            </a:r>
            <a:r>
              <a:rPr lang="en-US" sz="1600" dirty="0"/>
              <a:t> section of the </a:t>
            </a:r>
            <a:r>
              <a:rPr lang="en-US" sz="1600" b="1" i="1" dirty="0"/>
              <a:t>Subnet0</a:t>
            </a:r>
            <a:r>
              <a:rPr lang="en-US" sz="1600" i="1" dirty="0"/>
              <a:t>-</a:t>
            </a:r>
            <a:r>
              <a:rPr lang="en-US" sz="1600" b="1" i="1" dirty="0"/>
              <a:t>VM</a:t>
            </a:r>
            <a:r>
              <a:rPr lang="en-US" sz="1600" dirty="0"/>
              <a:t> page, showing the networking and size information of the VM.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533400" y="838200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Deploying VMs into Subnets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9E1055FC-A84C-512F-7474-66E20A05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1F6333A0-6996-5144-09D9-01BF534F7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699418"/>
            <a:ext cx="6152626" cy="3459163"/>
          </a:xfrm>
        </p:spPr>
      </p:pic>
    </p:spTree>
    <p:extLst>
      <p:ext uri="{BB962C8B-B14F-4D97-AF65-F5344CB8AC3E}">
        <p14:creationId xmlns:p14="http://schemas.microsoft.com/office/powerpoint/2010/main" val="46870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685800" y="2514600"/>
            <a:ext cx="2133600" cy="16001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This screenshot should show the </a:t>
            </a:r>
            <a:r>
              <a:rPr lang="en-US" sz="1600" i="1" dirty="0"/>
              <a:t>Properties</a:t>
            </a:r>
            <a:r>
              <a:rPr lang="en-US" sz="1600" dirty="0"/>
              <a:t> section of the </a:t>
            </a:r>
            <a:r>
              <a:rPr lang="en-US" sz="1600" b="1" i="1" dirty="0"/>
              <a:t>Subnet1-VM</a:t>
            </a:r>
            <a:r>
              <a:rPr lang="en-US" sz="1600" dirty="0"/>
              <a:t> page, showing the networking and size information of the VM.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571500" y="808382"/>
            <a:ext cx="2362200" cy="1600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Deploying VMs into Subnets cont’d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7A01D72-436B-B1BB-DA86-3C62E4547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31" y="1600201"/>
            <a:ext cx="5827911" cy="3276600"/>
          </a:xfrm>
        </p:spPr>
      </p:pic>
    </p:spTree>
    <p:extLst>
      <p:ext uri="{BB962C8B-B14F-4D97-AF65-F5344CB8AC3E}">
        <p14:creationId xmlns:p14="http://schemas.microsoft.com/office/powerpoint/2010/main" val="99365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609600" y="2552700"/>
            <a:ext cx="2286000" cy="24003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533400" y="838200"/>
            <a:ext cx="2362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Deploying VMs into Subnets cont’d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465BC8E-777D-3673-0844-17A5BBD38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56" y="1653290"/>
            <a:ext cx="5963444" cy="3352800"/>
          </a:xfrm>
        </p:spPr>
      </p:pic>
    </p:spTree>
    <p:extLst>
      <p:ext uri="{BB962C8B-B14F-4D97-AF65-F5344CB8AC3E}">
        <p14:creationId xmlns:p14="http://schemas.microsoft.com/office/powerpoint/2010/main" val="1108684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F29DAF2B2474CAA0976D75413A80B" ma:contentTypeVersion="20" ma:contentTypeDescription="Create a new document." ma:contentTypeScope="" ma:versionID="f1a4acc4b85180fe6975a37171a89f22">
  <xsd:schema xmlns:xsd="http://www.w3.org/2001/XMLSchema" xmlns:xs="http://www.w3.org/2001/XMLSchema" xmlns:p="http://schemas.microsoft.com/office/2006/metadata/properties" xmlns:ns1="http://schemas.microsoft.com/sharepoint/v3" xmlns:ns3="f681fcbd-d5a2-4336-a092-82e7af704741" xmlns:ns4="c9140fa4-d231-4bf2-8e30-bda3cfa5fa06" targetNamespace="http://schemas.microsoft.com/office/2006/metadata/properties" ma:root="true" ma:fieldsID="d88427010be71365af5c7bdb809d71bb" ns1:_="" ns3:_="" ns4:_="">
    <xsd:import namespace="http://schemas.microsoft.com/sharepoint/v3"/>
    <xsd:import namespace="f681fcbd-d5a2-4336-a092-82e7af704741"/>
    <xsd:import namespace="c9140fa4-d231-4bf2-8e30-bda3cfa5fa0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1fcbd-d5a2-4336-a092-82e7af70474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40fa4-d231-4bf2-8e30-bda3cfa5f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f681fcbd-d5a2-4336-a092-82e7af704741" xsi:nil="true"/>
    <_ip_UnifiedCompliancePolicyUIAction xmlns="http://schemas.microsoft.com/sharepoint/v3" xsi:nil="true"/>
    <MigrationWizIdDocumentLibraryPermissions xmlns="f681fcbd-d5a2-4336-a092-82e7af704741" xsi:nil="true"/>
    <MigrationWizIdPermissionLevels xmlns="f681fcbd-d5a2-4336-a092-82e7af704741" xsi:nil="true"/>
    <MigrationWizId xmlns="f681fcbd-d5a2-4336-a092-82e7af704741" xsi:nil="true"/>
    <_ip_UnifiedCompliancePolicyProperties xmlns="http://schemas.microsoft.com/sharepoint/v3" xsi:nil="true"/>
    <MigrationWizIdSecurityGroups xmlns="f681fcbd-d5a2-4336-a092-82e7af704741" xsi:nil="true"/>
  </documentManagement>
</p:properties>
</file>

<file path=customXml/itemProps1.xml><?xml version="1.0" encoding="utf-8"?>
<ds:datastoreItem xmlns:ds="http://schemas.openxmlformats.org/officeDocument/2006/customXml" ds:itemID="{2AFF5398-F9C9-4A5E-AE18-04C416504F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81fcbd-d5a2-4336-a092-82e7af704741"/>
    <ds:schemaRef ds:uri="c9140fa4-d231-4bf2-8e30-bda3cfa5f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8E1ABF-8C61-49F0-9644-39D6B67CEE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0F228F-2AD3-482B-9076-385A3B6110DA}">
  <ds:schemaRefs>
    <ds:schemaRef ds:uri="f681fcbd-d5a2-4336-a092-82e7af704741"/>
    <ds:schemaRef ds:uri="http://schemas.microsoft.com/office/2006/documentManagement/types"/>
    <ds:schemaRef ds:uri="http://purl.org/dc/terms/"/>
    <ds:schemaRef ds:uri="http://purl.org/dc/dcmitype/"/>
    <ds:schemaRef ds:uri="http://schemas.microsoft.com/sharepoint/v3"/>
    <ds:schemaRef ds:uri="c9140fa4-d231-4bf2-8e30-bda3cfa5fa06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1083</TotalTime>
  <Words>587</Words>
  <Application>Microsoft Office PowerPoint</Application>
  <PresentationFormat>On-screen Show (4:3)</PresentationFormat>
  <Paragraphs>73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 3</vt:lpstr>
      <vt:lpstr>Ion</vt:lpstr>
      <vt:lpstr>NETW211 Final Deliverable   Fundamentals of Cloud Computing   Zachary Clerge </vt:lpstr>
      <vt:lpstr>PowerPoint Presentation</vt:lpstr>
      <vt:lpstr>PowerPoint Presentation</vt:lpstr>
      <vt:lpstr>PowerPoint Presentation</vt:lpstr>
      <vt:lpstr>  Azure VNet and Subnets </vt:lpstr>
      <vt:lpstr>Creating a VNet with Two Subnets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Azure VM Security </vt:lpstr>
      <vt:lpstr>PowerPoint Presentation</vt:lpstr>
      <vt:lpstr>PowerPoint Presentation</vt:lpstr>
      <vt:lpstr>PowerPoint Presentation</vt:lpstr>
      <vt:lpstr>PowerPoint Presentation</vt:lpstr>
      <vt:lpstr>   Cloud Storage </vt:lpstr>
      <vt:lpstr>PowerPoint Presentation</vt:lpstr>
      <vt:lpstr>Question</vt:lpstr>
      <vt:lpstr>PowerPoint Presentation</vt:lpstr>
      <vt:lpstr>PowerPoint Presentation</vt:lpstr>
      <vt:lpstr>  Cloud Monitoring  </vt:lpstr>
      <vt:lpstr>PowerPoint Presentation</vt:lpstr>
      <vt:lpstr>PowerPoint Presentation</vt:lpstr>
      <vt:lpstr>PowerPoint Presentation</vt:lpstr>
      <vt:lpstr>PowerPoint Presentation</vt:lpstr>
      <vt:lpstr>Challenges  For me the only major challenge was getting comfortable in the azure cloud environment the more time I spent on there the more practical knowledge I gained  </vt:lpstr>
      <vt:lpstr>Career Skills obtained  Understood cloud computing Explained the virtualization of networking Examined network services on a cloud platform Identified cloud-centric access control techniques Assessed cloud-centric security language Evaluated cloud storage techniques Applied common cloud maintenance tools, techniques, and services Explored the evolving job market in the digitized world Produced a network on a cloud platform</vt:lpstr>
      <vt:lpstr>References  Devry Learning Management Portal ITPROTV Cyberwire.com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NETW190 Module 1 Visio Network Diagram</dc:title>
  <dc:creator>HP</dc:creator>
  <cp:lastModifiedBy>Zachary Clerge</cp:lastModifiedBy>
  <cp:revision>94</cp:revision>
  <dcterms:created xsi:type="dcterms:W3CDTF">2019-04-16T16:54:41Z</dcterms:created>
  <dcterms:modified xsi:type="dcterms:W3CDTF">2022-12-17T12:50:53Z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0x01010007FF29DAF2B2474CAA0976D75413A80B</vt:lpwstr>
  </property>
</Properties>
</file>