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448" r:id="rId5"/>
    <p:sldId id="2462" r:id="rId6"/>
    <p:sldId id="2451" r:id="rId7"/>
    <p:sldId id="259" r:id="rId8"/>
    <p:sldId id="2432" r:id="rId9"/>
    <p:sldId id="2433" r:id="rId10"/>
    <p:sldId id="260" r:id="rId11"/>
    <p:sldId id="2450" r:id="rId12"/>
    <p:sldId id="2463" r:id="rId13"/>
    <p:sldId id="2464" r:id="rId14"/>
    <p:sldId id="2457" r:id="rId15"/>
    <p:sldId id="2453" r:id="rId16"/>
    <p:sldId id="2465" r:id="rId17"/>
    <p:sldId id="2466" r:id="rId18"/>
    <p:sldId id="2454" r:id="rId19"/>
    <p:sldId id="2456" r:id="rId20"/>
    <p:sldId id="2436" r:id="rId21"/>
    <p:sldId id="2467" r:id="rId22"/>
    <p:sldId id="2468" r:id="rId23"/>
    <p:sldId id="2469" r:id="rId24"/>
    <p:sldId id="2470" r:id="rId25"/>
    <p:sldId id="2471" r:id="rId26"/>
    <p:sldId id="2472" r:id="rId27"/>
    <p:sldId id="2473" r:id="rId28"/>
    <p:sldId id="2474" r:id="rId29"/>
    <p:sldId id="2475" r:id="rId30"/>
    <p:sldId id="2476" r:id="rId31"/>
    <p:sldId id="2477" r:id="rId32"/>
    <p:sldId id="24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3B"/>
    <a:srgbClr val="898989"/>
    <a:srgbClr val="2F3342"/>
    <a:srgbClr val="A53F52"/>
    <a:srgbClr val="2C2153"/>
    <a:srgbClr val="E9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33" autoAdjust="0"/>
  </p:normalViewPr>
  <p:slideViewPr>
    <p:cSldViewPr snapToGrid="0">
      <p:cViewPr varScale="1">
        <p:scale>
          <a:sx n="65" d="100"/>
          <a:sy n="65" d="100"/>
        </p:scale>
        <p:origin x="102" y="222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D5B4E-BF3E-3B45-A4BA-D6C3B92870D7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AE8BC-2AB3-9E4C-9797-2A6F8A74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621B-8C8E-49BA-8772-41D0FE75A082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34ED-4CDD-41C9-90F7-D768D5559A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1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34ED-4CDD-41C9-90F7-D768D5559A6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r>
              <a:rPr lang="en-US" spc="300" dirty="0"/>
              <a:t>ANNUAL REVIEW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>
            <a:noAutofit/>
          </a:bodyPr>
          <a:lstStyle/>
          <a:p>
            <a:r>
              <a:rPr lang="en-US" sz="4000" spc="300"/>
              <a:t>Click to edit Master title style</a:t>
            </a:r>
            <a:endParaRPr lang="en-US" sz="4000" spc="3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Online Image Placeholder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Online Image Placeholder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Online Image Placeholder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anchor="b"/>
          <a:lstStyle>
            <a:lvl1pPr algn="l">
              <a:defRPr sz="6000" spc="3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>
            <a:noAutofit/>
          </a:bodyPr>
          <a:lstStyle>
            <a:lvl1pPr algn="l">
              <a:defRPr sz="3200" spc="300"/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>
            <a:noAutofit/>
          </a:bodyPr>
          <a:lstStyle>
            <a:lvl1pPr>
              <a:defRPr sz="4800"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anchor="ctr">
            <a:noAutofit/>
          </a:bodyPr>
          <a:lstStyle/>
          <a:p>
            <a:pPr algn="ctr"/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pc="3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spc="3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>
            <a:noAutofit/>
          </a:bodyPr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anchor="ctr">
            <a:noAutofit/>
          </a:bodyPr>
          <a:lstStyle/>
          <a:p>
            <a:pPr algn="ctr"/>
            <a:r>
              <a:rPr lang="en-US" sz="4800"/>
              <a:t>Click to edit Master title style</a:t>
            </a:r>
            <a:endParaRPr lang="en-US" sz="480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>
            <a:noAutofit/>
          </a:bodyPr>
          <a:lstStyle/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E478F-E849-4A8C-AF1F-CBCC78A7C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image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9DC1498-E692-42BA-B69F-6D37E6CF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CEIS 101 COURSE PROJECT</a:t>
            </a:r>
            <a:br>
              <a:rPr lang="en-US" dirty="0"/>
            </a:br>
            <a:r>
              <a:rPr lang="en-US" dirty="0"/>
              <a:t>Smart Home Automation And Security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E828D-1E63-455F-949D-0C5454A7F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9.24.XX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598" y="4804375"/>
            <a:ext cx="4114800" cy="518795"/>
          </a:xfrm>
        </p:spPr>
        <p:txBody>
          <a:bodyPr/>
          <a:lstStyle/>
          <a:p>
            <a:r>
              <a:rPr lang="en-US" dirty="0"/>
              <a:t>Presented by Zachary </a:t>
            </a:r>
            <a:r>
              <a:rPr lang="en-US" dirty="0" err="1"/>
              <a:t>clerge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ED0F88-2A4D-42A3-B560-6AF0470144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52052" y="679318"/>
            <a:ext cx="5897217" cy="1108572"/>
          </a:xfrm>
        </p:spPr>
        <p:txBody>
          <a:bodyPr/>
          <a:lstStyle/>
          <a:p>
            <a:r>
              <a:rPr lang="en-US" dirty="0"/>
              <a:t>SERIAL MONITOR (CODE)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830EA02-E6AC-4A4A-8679-FC5B91070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FF2B3-E3A7-4613-8832-CD13C9DA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64AF64-B800-4EE9-B932-F38E75691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6589"/>
            <a:ext cx="5416550" cy="56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ADDING DOOR SENSOR TO SMART HOME SYSTEM</a:t>
            </a:r>
          </a:p>
        </p:txBody>
      </p:sp>
      <p:pic>
        <p:nvPicPr>
          <p:cNvPr id="13" name="Picture Placeholder 12" descr="close up of computer on top of table against a brick wall">
            <a:extLst>
              <a:ext uri="{FF2B5EF4-FFF2-40B4-BE49-F238E27FC236}">
                <a16:creationId xmlns:a16="http://schemas.microsoft.com/office/drawing/2014/main" id="{90BB9493-60B4-4B89-89CE-E1F8BF6C4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70" r="2037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4378134"/>
            <a:ext cx="2377440" cy="365125"/>
          </a:xfrm>
        </p:spPr>
        <p:txBody>
          <a:bodyPr/>
          <a:lstStyle/>
          <a:p>
            <a:r>
              <a:rPr lang="en-US" spc="300" dirty="0"/>
              <a:t>LOOKING AHEAD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05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457865-6CE4-48F7-9DE8-065695261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3725" y="2417615"/>
            <a:ext cx="11002961" cy="55778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8000"/>
                  <a:lumOff val="2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300B5C-7AD0-42EE-A289-DB61F249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pc="300" dirty="0"/>
              <a:t>quarterly</a:t>
            </a:r>
            <a:r>
              <a:rPr lang="en-US" sz="4800" dirty="0"/>
              <a:t> timeline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1897641-C811-4117-B9B9-5EE41B5A3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177953"/>
              </p:ext>
            </p:extLst>
          </p:nvPr>
        </p:nvGraphicFramePr>
        <p:xfrm>
          <a:off x="681249" y="2400407"/>
          <a:ext cx="10827912" cy="2871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326">
                  <a:extLst>
                    <a:ext uri="{9D8B030D-6E8A-4147-A177-3AD203B41FA5}">
                      <a16:colId xmlns:a16="http://schemas.microsoft.com/office/drawing/2014/main" val="711439747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3789717619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2607839798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1769144258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1537907298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1920672763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1217148694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247395267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1231269635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3587985154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3023193756"/>
                    </a:ext>
                  </a:extLst>
                </a:gridCol>
                <a:gridCol w="902326">
                  <a:extLst>
                    <a:ext uri="{9D8B030D-6E8A-4147-A177-3AD203B41FA5}">
                      <a16:colId xmlns:a16="http://schemas.microsoft.com/office/drawing/2014/main" val="1420336204"/>
                    </a:ext>
                  </a:extLst>
                </a:gridCol>
              </a:tblGrid>
              <a:tr h="585216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9144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pc="300" dirty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761096"/>
                  </a:ext>
                </a:extLst>
              </a:tr>
              <a:tr h="164592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spc="300" dirty="0">
                          <a:solidFill>
                            <a:schemeClr val="tx1"/>
                          </a:solidFill>
                          <a:cs typeface="Biome Light" panose="020B0303030204020804" pitchFamily="34" charset="0"/>
                        </a:rPr>
                        <a:t>PRODUCT LAUNCH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cs typeface="Biome Light" panose="020B0303030204020804" pitchFamily="34" charset="0"/>
                        </a:rPr>
                        <a:t>Lorem ipsum dolor sit amet, consectetur adipiscing elit. Mauris vitae lorem id leo accumsan.</a:t>
                      </a:r>
                      <a:endParaRPr lang="en-US" sz="1400" dirty="0">
                        <a:solidFill>
                          <a:schemeClr val="tx1"/>
                        </a:solidFill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spc="300" dirty="0">
                          <a:solidFill>
                            <a:schemeClr val="tx1"/>
                          </a:solidFill>
                          <a:cs typeface="Biome Light" panose="020B0303030204020804" pitchFamily="34" charset="0"/>
                        </a:rPr>
                        <a:t>PRODUCT LAUNCH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cs typeface="Biome Light" panose="020B0303030204020804" pitchFamily="34" charset="0"/>
                        </a:rPr>
                        <a:t>Lorem ipsum dolor sit amet, consectetur adipiscing elit. Mauris vitae lorem id leo accumsan.</a:t>
                      </a:r>
                      <a:endParaRPr lang="en-US" sz="1400" dirty="0">
                        <a:solidFill>
                          <a:schemeClr val="tx1"/>
                        </a:solidFill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spc="300" dirty="0">
                          <a:solidFill>
                            <a:schemeClr val="tx1"/>
                          </a:solidFill>
                          <a:cs typeface="Biome Light" panose="020B0303030204020804" pitchFamily="34" charset="0"/>
                        </a:rPr>
                        <a:t>PRODUCT LAUNCH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cs typeface="Biome Light" panose="020B0303030204020804" pitchFamily="34" charset="0"/>
                        </a:rPr>
                        <a:t>Lorem ipsum dolor sit amet, consectetur adipiscing elit. Mauris vitae lorem id leo accumsan.</a:t>
                      </a:r>
                      <a:endParaRPr lang="en-US" sz="1400" dirty="0">
                        <a:solidFill>
                          <a:schemeClr val="tx1"/>
                        </a:solidFill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spc="300" dirty="0">
                          <a:solidFill>
                            <a:schemeClr val="tx1"/>
                          </a:solidFill>
                          <a:cs typeface="Biome Light" panose="020B0303030204020804" pitchFamily="34" charset="0"/>
                        </a:rPr>
                        <a:t>PRODUCT LAUNCH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cs typeface="Biome Light" panose="020B0303030204020804" pitchFamily="34" charset="0"/>
                        </a:rPr>
                        <a:t>Lorem ipsum dolor sit amet, consectetur adipiscing elit. Mauris vitae lorem id leo accumsan.</a:t>
                      </a:r>
                      <a:endParaRPr lang="en-US" sz="1400" dirty="0">
                        <a:solidFill>
                          <a:schemeClr val="tx1"/>
                        </a:solidFill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72063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668FB-51EF-473B-89E5-AB8206BF4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0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DFE88-6086-4195-A2D6-83AE3D05E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000">
                <a:solidFill>
                  <a:srgbClr val="FFFFFF"/>
                </a:solidFill>
              </a:rPr>
              <a:t>CIRCUIT OF CLOSED DOOR WITH GREEN LED 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8ACFA-4E51-4EDE-845B-D5C94A4C76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93F4A-727A-4FC0-B49A-B349EB6A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3" y="55030"/>
            <a:ext cx="5670635" cy="68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C44628-6A93-451C-82DF-E1A3E9AB34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2163" y="1785938"/>
            <a:ext cx="5429249" cy="2200275"/>
          </a:xfrm>
        </p:spPr>
        <p:txBody>
          <a:bodyPr/>
          <a:lstStyle/>
          <a:p>
            <a:r>
              <a:rPr lang="en-US" dirty="0"/>
              <a:t>CIRCUIT WTH DOOR OPEN WITH GREEN AND RED LED 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335CB7-EFA1-4530-B726-ADADB6552F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700EC-E384-4203-8397-F4F132734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8654E4E-6B9E-46BB-8BE8-B2B598B8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6613" y="1043539"/>
            <a:ext cx="6346472" cy="47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spc="300" dirty="0"/>
              <a:t>SERIAL MONITOR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A248D7-680E-4181-9558-ED00D7CEAD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pc="300" dirty="0"/>
              <a:t>BUSINESS </a:t>
            </a:r>
            <a:br>
              <a:rPr lang="en-US" spc="300" dirty="0"/>
            </a:br>
            <a:r>
              <a:rPr lang="en-US" spc="300" dirty="0"/>
              <a:t>PRIORITIES</a:t>
            </a:r>
          </a:p>
          <a:p>
            <a:pPr marL="228600" indent="-22860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spc="0" dirty="0"/>
              <a:t>Increase customer satisfaction by 2%</a:t>
            </a:r>
          </a:p>
          <a:p>
            <a:pPr marL="228600" indent="-22860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spc="0" dirty="0"/>
              <a:t>Maintain growth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pc="300" dirty="0"/>
          </a:p>
          <a:p>
            <a:endParaRPr lang="en-US" dirty="0"/>
          </a:p>
        </p:txBody>
      </p:sp>
      <p:sp>
        <p:nvSpPr>
          <p:cNvPr id="12" name="Content Placeholder 24">
            <a:extLst>
              <a:ext uri="{FF2B5EF4-FFF2-40B4-BE49-F238E27FC236}">
                <a16:creationId xmlns:a16="http://schemas.microsoft.com/office/drawing/2014/main" id="{3DD3B9ED-231E-423D-B8D7-6DE1C249CA4E}"/>
              </a:ext>
            </a:extLst>
          </p:cNvPr>
          <p:cNvSpPr txBox="1">
            <a:spLocks/>
          </p:cNvSpPr>
          <p:nvPr/>
        </p:nvSpPr>
        <p:spPr>
          <a:xfrm>
            <a:off x="4541520" y="3670301"/>
            <a:ext cx="3108960" cy="275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spc="300" dirty="0"/>
              <a:t>ADDED </a:t>
            </a:r>
            <a:br>
              <a:rPr lang="en-US" sz="2400" spc="300" dirty="0"/>
            </a:br>
            <a:r>
              <a:rPr lang="en-US" sz="2400" spc="300" dirty="0"/>
              <a:t>PRIORITIES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dirty="0"/>
              <a:t>Improve social media presence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dirty="0"/>
              <a:t>Ensure the cost of development stays below budget</a:t>
            </a:r>
          </a:p>
          <a:p>
            <a:endParaRPr lang="en-US" dirty="0"/>
          </a:p>
        </p:txBody>
      </p:sp>
      <p:sp>
        <p:nvSpPr>
          <p:cNvPr id="13" name="Content Placeholder 25">
            <a:extLst>
              <a:ext uri="{FF2B5EF4-FFF2-40B4-BE49-F238E27FC236}">
                <a16:creationId xmlns:a16="http://schemas.microsoft.com/office/drawing/2014/main" id="{184497C2-C5BB-4C07-AF14-B5D10275FC68}"/>
              </a:ext>
            </a:extLst>
          </p:cNvPr>
          <p:cNvSpPr txBox="1">
            <a:spLocks/>
          </p:cNvSpPr>
          <p:nvPr/>
        </p:nvSpPr>
        <p:spPr>
          <a:xfrm>
            <a:off x="8122920" y="3670302"/>
            <a:ext cx="3108960" cy="275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400" spc="300" dirty="0"/>
              <a:t>EMPLOYEE OPPORTUNITIES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dirty="0"/>
              <a:t>Interns begin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dirty="0"/>
              <a:t>Indoor rec leagues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dirty="0"/>
              <a:t>Chess tournaments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dirty="0"/>
              <a:t>Big Game watching party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7B9B9E1-D2EC-4B8B-BC3C-67231FDDCC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02C8BB-1EEE-4607-B7E5-BFC16A8FDB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FC5391-DDB0-4B01-B9E2-A08E8E3C45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7" name="Content Placeholder 8" descr="Shape, rectangle&#10;&#10;Description automatically generated">
            <a:extLst>
              <a:ext uri="{FF2B5EF4-FFF2-40B4-BE49-F238E27FC236}">
                <a16:creationId xmlns:a16="http://schemas.microsoft.com/office/drawing/2014/main" id="{6DB29A85-4108-4041-A334-375D3E852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4179"/>
            <a:ext cx="10090355" cy="54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0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THE DISTANCE SENSOR AND CONDUCTING DATA ANALYSIS </a:t>
            </a:r>
          </a:p>
        </p:txBody>
      </p:sp>
      <p:pic>
        <p:nvPicPr>
          <p:cNvPr id="6" name="Picture Placeholder 5" descr="person staring at blueprints on a brick wall">
            <a:extLst>
              <a:ext uri="{FF2B5EF4-FFF2-40B4-BE49-F238E27FC236}">
                <a16:creationId xmlns:a16="http://schemas.microsoft.com/office/drawing/2014/main" id="{C07C315A-7CD1-432C-92FA-6B62159B56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552" t="1" r="23880" b="327"/>
          <a:stretch/>
        </p:blipFill>
        <p:spPr>
          <a:xfrm>
            <a:off x="0" y="0"/>
            <a:ext cx="5416550" cy="6858000"/>
          </a:xfr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91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7" descr="abstract image">
            <a:extLst>
              <a:ext uri="{FF2B5EF4-FFF2-40B4-BE49-F238E27FC236}">
                <a16:creationId xmlns:a16="http://schemas.microsoft.com/office/drawing/2014/main" id="{D5C5EA1B-F06D-4AD1-B526-89C2DF77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17" r="45642"/>
          <a:stretch/>
        </p:blipFill>
        <p:spPr>
          <a:xfrm rot="16200000">
            <a:off x="2667001" y="-2666999"/>
            <a:ext cx="6858000" cy="12192000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>
            <a:normAutofit/>
          </a:bodyPr>
          <a:lstStyle/>
          <a:p>
            <a:r>
              <a:rPr lang="en-US" sz="4000" spc="300" dirty="0"/>
              <a:t>THANK YOU</a:t>
            </a:r>
          </a:p>
        </p:txBody>
      </p:sp>
      <p:pic>
        <p:nvPicPr>
          <p:cNvPr id="24" name="Online Image Placeholder 23" descr="User">
            <a:extLst>
              <a:ext uri="{FF2B5EF4-FFF2-40B4-BE49-F238E27FC236}">
                <a16:creationId xmlns:a16="http://schemas.microsoft.com/office/drawing/2014/main" id="{E896B487-8C07-495F-95BF-B8F4960E1E8D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pic>
        <p:nvPicPr>
          <p:cNvPr id="12" name="Online Image Placeholder 11" descr="Smart Phone">
            <a:extLst>
              <a:ext uri="{FF2B5EF4-FFF2-40B4-BE49-F238E27FC236}">
                <a16:creationId xmlns:a16="http://schemas.microsoft.com/office/drawing/2014/main" id="{4E709B75-16EA-4581-AED9-567DEF45A6B2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0873" y="3118670"/>
            <a:ext cx="730250" cy="730250"/>
          </a:xfrm>
        </p:spPr>
      </p:pic>
      <p:pic>
        <p:nvPicPr>
          <p:cNvPr id="28" name="Online Image Placeholder 27" descr="Envelope">
            <a:extLst>
              <a:ext uri="{FF2B5EF4-FFF2-40B4-BE49-F238E27FC236}">
                <a16:creationId xmlns:a16="http://schemas.microsoft.com/office/drawing/2014/main" id="{D4D09222-33EB-4F99-9A89-51E2E1E97584}"/>
              </a:ext>
            </a:extLst>
          </p:cNvPr>
          <p:cNvPicPr>
            <a:picLocks noGrp="1" noChangeAspect="1"/>
          </p:cNvPicPr>
          <p:nvPr>
            <p:ph type="clipArt" sz="quarter" idx="2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070B25-2BBC-49AC-9CFA-1CD7195DF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VICTORIA LINDQVIST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2524A0-105C-4170-BB48-CD0756FB3D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+1 (589) 555-0199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7A531-5B0F-485D-A015-BC78AD089B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victoria@fabrikam.com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7C414-85D9-40D6-9BB3-5AF68A84F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WWW.FABRIKAM.COM</a:t>
            </a:r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0D74576-3217-4959-A07B-567AC00BE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/>
          <a:stretch/>
        </p:blipFill>
        <p:spPr>
          <a:xfrm rot="5400000">
            <a:off x="-1110377" y="1110377"/>
            <a:ext cx="6858000" cy="46372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A88470-3294-43C3-A2DF-667A50E3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>
                <a:solidFill>
                  <a:schemeClr val="bg1"/>
                </a:solidFill>
              </a:rPr>
              <a:t>CIRCUIT WITH GREEN LED ON</a:t>
            </a:r>
          </a:p>
        </p:txBody>
      </p:sp>
    </p:spTree>
    <p:extLst>
      <p:ext uri="{BB962C8B-B14F-4D97-AF65-F5344CB8AC3E}">
        <p14:creationId xmlns:p14="http://schemas.microsoft.com/office/powerpoint/2010/main" val="1741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FD75519-4148-462D-BC93-BBA12C8F6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3"/>
          <a:stretch/>
        </p:blipFill>
        <p:spPr>
          <a:xfrm rot="5400000">
            <a:off x="-1110377" y="1110377"/>
            <a:ext cx="6858000" cy="46372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F8A11-9CC6-451C-85A1-DD2883AD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>
                <a:solidFill>
                  <a:schemeClr val="bg1"/>
                </a:solidFill>
              </a:rPr>
              <a:t>CIRCUIT WITH YELLOW LIGHT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EB6D4-9A93-490E-B525-117E98912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chemeClr val="bg1">
                    <a:lumMod val="85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chemeClr val="bg1">
                  <a:lumMod val="8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4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A87B3-0A27-4EE9-979E-B69581E4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8" name="Picture Placeholder 7" descr="group of people at a conference table">
            <a:extLst>
              <a:ext uri="{FF2B5EF4-FFF2-40B4-BE49-F238E27FC236}">
                <a16:creationId xmlns:a16="http://schemas.microsoft.com/office/drawing/2014/main" id="{BB76F5AB-0940-46E1-85F9-6A870D7D04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70" r="20370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89A40-EEAA-43AB-9A3A-B2CFDE45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 dirty="0"/>
              <a:t>Developed and programmed a smart home system by first building through Tinker cad, then built the physical protype with my tech core  kit, then programmed it using the Arduino IDE.</a:t>
            </a:r>
          </a:p>
          <a:p>
            <a:r>
              <a:rPr lang="en-US" sz="1600" dirty="0"/>
              <a:t>I developed several functions within the system throughout the way.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F8048-1E86-48F4-B246-D2F8C54B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9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74647-B0F4-4D30-ADCF-48AA3DD7B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>
                <a:solidFill>
                  <a:schemeClr val="bg1"/>
                </a:solidFill>
              </a:rPr>
              <a:t>CIRCUIT WITH GREEN LIGHT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C0B8F30-91B6-4FF3-A714-F494CD45F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58" b="-1"/>
          <a:stretch/>
        </p:blipFill>
        <p:spPr>
          <a:xfrm rot="5400000">
            <a:off x="5719826" y="376172"/>
            <a:ext cx="6858000" cy="61056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A398C-EF3D-49AD-B975-07144281F2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53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5BB15-333B-455B-A73E-C5F25C68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ARDUINO CODE </a:t>
            </a:r>
          </a:p>
        </p:txBody>
      </p:sp>
      <p:pic>
        <p:nvPicPr>
          <p:cNvPr id="4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B97E03-8990-4F42-88C5-9E43CADF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20198-4191-4B5F-92B2-7A8D6F9D2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59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24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791A7-57BF-4592-83C0-54968EAD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PLOT OF DATA (Graph from excel)</a:t>
            </a:r>
          </a:p>
        </p:txBody>
      </p:sp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4C8FD7-8CD8-4F85-BBDA-2C13B76F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1362993"/>
            <a:ext cx="7347537" cy="41329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729CC-A6BC-463F-8463-FFD3A753B4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8C2E478F-E849-4A8C-AF1F-CBCC78A7CBFA}" type="slidenum">
              <a:rPr lang="en-US" smtClean="0"/>
              <a:pPr algn="l"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AB386-8C3A-47CF-BFAD-B4E4B237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>
                <a:solidFill>
                  <a:schemeClr val="bg1"/>
                </a:solidFill>
              </a:rPr>
              <a:t>Circuit with automated led off (blue)</a:t>
            </a:r>
          </a:p>
        </p:txBody>
      </p:sp>
      <p:pic>
        <p:nvPicPr>
          <p:cNvPr id="4" name="Content Placeholder 4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5FD84F20-083D-40BF-8CF5-1B6015E41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r="31057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E2D33A-B340-4A6A-A108-95755A087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846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73744-1898-4966-BF45-B0B23C96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Circuit with automated led on (picture )</a:t>
            </a:r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F1A4E15-9A5F-4571-838F-B4CA0A4E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6DBC5B-49EA-4388-AEE2-FAA36C64F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1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87713-B46E-4959-B9A1-1E705EFC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Arduino code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2BBA330-F126-427D-98FA-14BDB922E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95" y="2427541"/>
            <a:ext cx="7106911" cy="39976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0C8F3-D196-4477-9EA3-C74339A44C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82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D0F93-36B1-4CF7-9FB8-DB4DB9F7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Serial monitor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1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F34E051-0F7C-4DE5-BE15-1D48D0482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7" y="2427541"/>
            <a:ext cx="7675120" cy="43172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5059F-97CB-4227-85FD-B082997B6D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29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582B-6C3F-40FB-94D7-70408DA2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472184"/>
            <a:ext cx="3767328" cy="4581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51D15-3199-4DF2-88CF-A19BED1C3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3A1B3F-85FE-429E-9803-A999FF6D96AA}"/>
              </a:ext>
            </a:extLst>
          </p:cNvPr>
          <p:cNvSpPr txBox="1"/>
          <p:nvPr/>
        </p:nvSpPr>
        <p:spPr>
          <a:xfrm>
            <a:off x="5248656" y="1472184"/>
            <a:ext cx="6153912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Some of the challenges I faced were,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code wouldn’t run at all and had to shift the board in Arduino to the correct one.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 wired backwards so my ground where into power and my power wires where into grounds.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 went through several LED lights because I left the code running while doing other class work 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55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B1A9-503E-4847-8F6F-BF10038C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472184"/>
            <a:ext cx="3767328" cy="4581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Career skills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aquired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02E06-4C76-404F-BEDF-A80BA89C07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C2E478F-E849-4A8C-AF1F-CBCC78A7CBFA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863D3-8231-4AD0-B91F-55D5B352F63A}"/>
              </a:ext>
            </a:extLst>
          </p:cNvPr>
          <p:cNvSpPr txBox="1"/>
          <p:nvPr/>
        </p:nvSpPr>
        <p:spPr>
          <a:xfrm>
            <a:off x="5248656" y="1472184"/>
            <a:ext cx="6153912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Hardware and electronics knowledge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Coding and programming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Real Life Troubleshooting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Automation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Understanding of IOT Systems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Networking and connectivity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Security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Data analytics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9808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4E2AC-E95F-4062-B1BD-FCE53377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330007"/>
            <a:ext cx="3820669" cy="46923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3B6C3-2600-43B7-AE2F-40BD39A91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00232" y="603504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C2E478F-E849-4A8C-AF1F-CBCC78A7CBFA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29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F89AB-504F-462C-8C16-58A15D1E1F25}"/>
              </a:ext>
            </a:extLst>
          </p:cNvPr>
          <p:cNvSpPr txBox="1"/>
          <p:nvPr/>
        </p:nvSpPr>
        <p:spPr>
          <a:xfrm>
            <a:off x="6071616" y="1330007"/>
            <a:ext cx="5477256" cy="4692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This project was my first introduction the internet of things and was a great introduction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The internet of things is growing business landscapes with a lot of moving parts and different aspects of it , During this project I had to follow many steps to get the result of creating a home automation system prototype and learned a lot along the way especially how to work the problem even when you “Think” you have done everything right. I believe I've gained a lot of tools and knowledge of basic hardware and wiring and am putting my best foot forward for the next step of my Tech career!</a:t>
            </a:r>
          </a:p>
        </p:txBody>
      </p:sp>
    </p:spTree>
    <p:extLst>
      <p:ext uri="{BB962C8B-B14F-4D97-AF65-F5344CB8AC3E}">
        <p14:creationId xmlns:p14="http://schemas.microsoft.com/office/powerpoint/2010/main" val="3919524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Picture Placeholder 7" descr="close up of computer code">
            <a:extLst>
              <a:ext uri="{FF2B5EF4-FFF2-40B4-BE49-F238E27FC236}">
                <a16:creationId xmlns:a16="http://schemas.microsoft.com/office/drawing/2014/main" id="{A596BF19-CC58-4709-B5D6-3FC378FDC7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70" r="20370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56CAF1-214F-4566-9B0D-DACA1063E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533" y="2065867"/>
            <a:ext cx="5386917" cy="1998133"/>
          </a:xfrm>
        </p:spPr>
        <p:txBody>
          <a:bodyPr/>
          <a:lstStyle/>
          <a:p>
            <a:r>
              <a:rPr lang="en-US" sz="2800" dirty="0"/>
              <a:t>CIRCUIT SIMULATION IN TINKERCAD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6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0" y="42359"/>
            <a:ext cx="5897218" cy="884238"/>
          </a:xfrm>
        </p:spPr>
        <p:txBody>
          <a:bodyPr/>
          <a:lstStyle/>
          <a:p>
            <a:r>
              <a:rPr lang="en-US" dirty="0"/>
              <a:t>CODE SCREENSHOT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9278F9-0513-4EE8-9AD7-D46E4C72A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7197" y="926597"/>
            <a:ext cx="7603067" cy="53338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0F71C-3633-4E37-9A8A-76098506A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0800000" flipV="1">
            <a:off x="6000648" y="-194506"/>
            <a:ext cx="4629085" cy="884239"/>
          </a:xfrm>
        </p:spPr>
        <p:txBody>
          <a:bodyPr/>
          <a:lstStyle/>
          <a:p>
            <a:r>
              <a:rPr lang="en-US" sz="2400" dirty="0"/>
              <a:t>CIRCUIT SCREENSHOT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266574F-4462-4772-ABEC-DDAC81696D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8203" r="28203"/>
          <a:stretch>
            <a:fillRect/>
          </a:stretch>
        </p:blipFill>
        <p:spPr>
          <a:xfrm>
            <a:off x="198783" y="912073"/>
            <a:ext cx="4018414" cy="53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ack 3D wave patterns">
            <a:extLst>
              <a:ext uri="{FF2B5EF4-FFF2-40B4-BE49-F238E27FC236}">
                <a16:creationId xmlns:a16="http://schemas.microsoft.com/office/drawing/2014/main" id="{947D65F4-EF56-475A-A9AF-698B7F5A7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5189" r="3253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DA247-2F35-4FB8-903D-FB32D7B8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/>
              <a:t>INVENTORY OF PARTS, CIRCUIT BUILDING AND DISPLAYING MESSAGES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DE7135-9153-4AEB-AC1F-4B951B7A7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C2E478F-E849-4A8C-AF1F-CBCC78A7CBFA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9470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7EF4CE-E0F9-4353-9C7D-5294DDF36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597481" y="2418985"/>
            <a:ext cx="45719" cy="557784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AAB2787-6A77-4A87-993D-DDAF9241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INVENTORY OF IOT(Picture)</a:t>
            </a:r>
          </a:p>
        </p:txBody>
      </p:sp>
      <p:graphicFrame>
        <p:nvGraphicFramePr>
          <p:cNvPr id="6" name="Table 2" descr="Table Goes Here">
            <a:extLst>
              <a:ext uri="{FF2B5EF4-FFF2-40B4-BE49-F238E27FC236}">
                <a16:creationId xmlns:a16="http://schemas.microsoft.com/office/drawing/2014/main" id="{0E9A2E70-9C73-45A4-9B0C-E2433CF2A8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6401009"/>
              </p:ext>
            </p:extLst>
          </p:nvPr>
        </p:nvGraphicFramePr>
        <p:xfrm>
          <a:off x="2593445" y="2418985"/>
          <a:ext cx="11241088" cy="2930146"/>
        </p:xfrm>
        <a:graphic>
          <a:graphicData uri="http://schemas.openxmlformats.org/drawingml/2006/table">
            <a:tbl>
              <a:tblPr firstRow="1">
                <a:tableStyleId>{F2DE63D5-997A-4646-A377-4702673A728D}</a:tableStyleId>
              </a:tblPr>
              <a:tblGrid>
                <a:gridCol w="2810272">
                  <a:extLst>
                    <a:ext uri="{9D8B030D-6E8A-4147-A177-3AD203B41FA5}">
                      <a16:colId xmlns:a16="http://schemas.microsoft.com/office/drawing/2014/main" val="2836427615"/>
                    </a:ext>
                  </a:extLst>
                </a:gridCol>
                <a:gridCol w="2810272">
                  <a:extLst>
                    <a:ext uri="{9D8B030D-6E8A-4147-A177-3AD203B41FA5}">
                      <a16:colId xmlns:a16="http://schemas.microsoft.com/office/drawing/2014/main" val="310093864"/>
                    </a:ext>
                  </a:extLst>
                </a:gridCol>
                <a:gridCol w="2810272">
                  <a:extLst>
                    <a:ext uri="{9D8B030D-6E8A-4147-A177-3AD203B41FA5}">
                      <a16:colId xmlns:a16="http://schemas.microsoft.com/office/drawing/2014/main" val="2023951014"/>
                    </a:ext>
                  </a:extLst>
                </a:gridCol>
                <a:gridCol w="2810272">
                  <a:extLst>
                    <a:ext uri="{9D8B030D-6E8A-4147-A177-3AD203B41FA5}">
                      <a16:colId xmlns:a16="http://schemas.microsoft.com/office/drawing/2014/main" val="2906063091"/>
                    </a:ext>
                  </a:extLst>
                </a:gridCol>
              </a:tblGrid>
              <a:tr h="61372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  <a:cs typeface="Biome Light" panose="020B0303030204020804" pitchFamily="34" charset="0"/>
                        </a:rPr>
                        <a:t>Q3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  <a:cs typeface="Biome Light" panose="020B0303030204020804" pitchFamily="34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420419"/>
                  </a:ext>
                </a:extLst>
              </a:tr>
              <a:tr h="772142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246291"/>
                  </a:ext>
                </a:extLst>
              </a:tr>
              <a:tr h="772142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cs typeface="Biome Light" panose="020B03030302040208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607855"/>
                  </a:ext>
                </a:extLst>
              </a:tr>
              <a:tr h="7721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1258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C2F439-9B68-4159-977F-8EC563FB15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8ACC0-610F-41FE-BE08-6DC8DB298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09" y="1615560"/>
            <a:ext cx="7205867" cy="4764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9BB3B-4F7F-4262-ABCD-62B8B0759E23}"/>
              </a:ext>
            </a:extLst>
          </p:cNvPr>
          <p:cNvSpPr txBox="1"/>
          <p:nvPr/>
        </p:nvSpPr>
        <p:spPr>
          <a:xfrm>
            <a:off x="353184" y="1975772"/>
            <a:ext cx="246888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/>
              <a:t>UCTRONICS Kit</a:t>
            </a:r>
          </a:p>
          <a:p>
            <a:pPr>
              <a:lnSpc>
                <a:spcPct val="150000"/>
              </a:lnSpc>
            </a:pPr>
            <a:r>
              <a:rPr lang="en-US" sz="1800"/>
              <a:t>ESP32 (2) </a:t>
            </a:r>
          </a:p>
          <a:p>
            <a:pPr>
              <a:lnSpc>
                <a:spcPct val="150000"/>
              </a:lnSpc>
            </a:pPr>
            <a:r>
              <a:rPr lang="en-US" sz="1800"/>
              <a:t>LCD Modules (2)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sz="1800">
                <a:latin typeface="Calibri" panose="020F0502020204030204" pitchFamily="34" charset="0"/>
              </a:rPr>
              <a:t>USB to Micro USB (2)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478" y="534458"/>
            <a:ext cx="4196521" cy="729383"/>
          </a:xfrm>
        </p:spPr>
        <p:txBody>
          <a:bodyPr/>
          <a:lstStyle/>
          <a:p>
            <a:r>
              <a:rPr lang="en-US" dirty="0"/>
              <a:t>Project parts picture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67" y="1066800"/>
            <a:ext cx="3369733" cy="4527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Resistor 10k</a:t>
            </a:r>
            <a:r>
              <a:rPr lang="el-GR" sz="2400" dirty="0"/>
              <a:t>Ω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LEDs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USB Type B cable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F2A82-A1C3-4571-9ED3-A0EC0798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7</a:t>
            </a:fld>
            <a:endParaRPr lang="en-US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141C6324-38C9-4E29-99D9-C68AC4D0DE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695" r="27695"/>
          <a:stretch>
            <a:fillRect/>
          </a:stretch>
        </p:blipFill>
        <p:spPr>
          <a:xfrm rot="5400000">
            <a:off x="2044275" y="-54643"/>
            <a:ext cx="4036292" cy="7261312"/>
          </a:xfrm>
        </p:spPr>
      </p:pic>
    </p:spTree>
    <p:extLst>
      <p:ext uri="{BB962C8B-B14F-4D97-AF65-F5344CB8AC3E}">
        <p14:creationId xmlns:p14="http://schemas.microsoft.com/office/powerpoint/2010/main" val="2720361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close up of computer code">
            <a:extLst>
              <a:ext uri="{FF2B5EF4-FFF2-40B4-BE49-F238E27FC236}">
                <a16:creationId xmlns:a16="http://schemas.microsoft.com/office/drawing/2014/main" id="{1D5DB266-C804-437C-AED7-3D057820D2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040" r="1" b="1058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92" y="1129285"/>
            <a:ext cx="5612012" cy="16139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CIRCUIT WITH RED LIGHT 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computer, indoor, desk&#10;&#10;Description automatically generated">
            <a:extLst>
              <a:ext uri="{FF2B5EF4-FFF2-40B4-BE49-F238E27FC236}">
                <a16:creationId xmlns:a16="http://schemas.microsoft.com/office/drawing/2014/main" id="{4ECEF61C-DE15-4FF9-B459-0B98570D0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59" b="33286"/>
          <a:stretch/>
        </p:blipFill>
        <p:spPr>
          <a:xfrm>
            <a:off x="3744" y="964811"/>
            <a:ext cx="4819745" cy="480067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H="1">
            <a:off x="11103504" y="5765489"/>
            <a:ext cx="45719" cy="164474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l"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977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A19845-CBC7-432A-A058-B4CCBD18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7CA8C-D749-440F-8748-C06F6035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EC79B-1A4C-4CBA-8EF9-775F6B2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t>9</a:t>
            </a:fld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0136032-66B0-46FD-B0EB-CB554867FE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0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DCE231-321E-4697-8A2B-2E15E6246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38253"/>
            <a:ext cx="6367098" cy="35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9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presentation_Win32_LW_v2.potx" id="{3AEEB70B-72AA-432B-B699-7833EBF4B1FE}" vid="{14A49A59-25D4-4203-BE02-DE6939C7C5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D9F223-918A-45AF-9B53-56AB9E5E21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presentation</Template>
  <TotalTime>107</TotalTime>
  <Words>609</Words>
  <Application>Microsoft Office PowerPoint</Application>
  <PresentationFormat>Widescreen</PresentationFormat>
  <Paragraphs>134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Biome Light</vt:lpstr>
      <vt:lpstr>Calibri</vt:lpstr>
      <vt:lpstr>Calibri Light</vt:lpstr>
      <vt:lpstr>Wingdings</vt:lpstr>
      <vt:lpstr>Office Theme</vt:lpstr>
      <vt:lpstr>CEIS 101 COURSE PROJECT Smart Home Automation And Security System</vt:lpstr>
      <vt:lpstr>introduction</vt:lpstr>
      <vt:lpstr>PowerPoint Presentation</vt:lpstr>
      <vt:lpstr>CODE SCREENSHOT</vt:lpstr>
      <vt:lpstr>INVENTORY OF PARTS, CIRCUIT BUILDING AND DISPLAYING MESSAGES</vt:lpstr>
      <vt:lpstr>INVENTORY OF IOT(Picture)</vt:lpstr>
      <vt:lpstr>Project parts picture</vt:lpstr>
      <vt:lpstr>CIRCUIT WITH RED LIGHT ON</vt:lpstr>
      <vt:lpstr>PowerPoint Presentation</vt:lpstr>
      <vt:lpstr>PowerPoint Presentation</vt:lpstr>
      <vt:lpstr>ADDING DOOR SENSOR TO SMART HOME SYSTEM</vt:lpstr>
      <vt:lpstr>quarterly timeline</vt:lpstr>
      <vt:lpstr>CIRCUIT OF CLOSED DOOR WITH GREEN LED ON </vt:lpstr>
      <vt:lpstr>PowerPoint Presentation</vt:lpstr>
      <vt:lpstr>SERIAL MONITOR </vt:lpstr>
      <vt:lpstr>ADDING THE DISTANCE SENSOR AND CONDUCTING DATA ANALYSIS </vt:lpstr>
      <vt:lpstr>THANK YOU</vt:lpstr>
      <vt:lpstr>CIRCUIT WITH GREEN LED ON</vt:lpstr>
      <vt:lpstr>CIRCUIT WITH YELLOW LIGHT </vt:lpstr>
      <vt:lpstr>CIRCUIT WITH GREEN LIGHT</vt:lpstr>
      <vt:lpstr>ARDUINO CODE </vt:lpstr>
      <vt:lpstr>PLOT OF DATA (Graph from excel)</vt:lpstr>
      <vt:lpstr>Circuit with automated led off (blue)</vt:lpstr>
      <vt:lpstr>Circuit with automated led on (picture )</vt:lpstr>
      <vt:lpstr>Arduino code</vt:lpstr>
      <vt:lpstr>Serial monitor</vt:lpstr>
      <vt:lpstr>challenges</vt:lpstr>
      <vt:lpstr>Career skills aquired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 101 COURSE PROJECT Smart Home Automation And Security System</dc:title>
  <dc:creator>16313107755</dc:creator>
  <cp:lastModifiedBy>16313107755</cp:lastModifiedBy>
  <cp:revision>1</cp:revision>
  <dcterms:created xsi:type="dcterms:W3CDTF">2022-04-21T17:36:33Z</dcterms:created>
  <dcterms:modified xsi:type="dcterms:W3CDTF">2022-04-21T19:24:05Z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