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sldIdLst>
    <p:sldId id="256" r:id="rId2"/>
    <p:sldId id="257" r:id="rId3"/>
    <p:sldId id="259" r:id="rId4"/>
    <p:sldId id="260" r:id="rId5"/>
    <p:sldId id="261" r:id="rId6"/>
    <p:sldId id="263" r:id="rId7"/>
    <p:sldId id="258" r:id="rId8"/>
    <p:sldId id="264" r:id="rId9"/>
    <p:sldId id="266" r:id="rId10"/>
    <p:sldId id="267" r:id="rId11"/>
    <p:sldId id="268" r:id="rId12"/>
    <p:sldId id="269" r:id="rId13"/>
    <p:sldId id="270" r:id="rId14"/>
    <p:sldId id="271" r:id="rId15"/>
    <p:sldId id="272" r:id="rId16"/>
    <p:sldId id="273" r:id="rId17"/>
    <p:sldId id="274" r:id="rId18"/>
    <p:sldId id="262"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6"/>
  </p:normalViewPr>
  <p:slideViewPr>
    <p:cSldViewPr snapToGrid="0">
      <p:cViewPr varScale="1">
        <p:scale>
          <a:sx n="90" d="100"/>
          <a:sy n="90" d="100"/>
        </p:scale>
        <p:origin x="232"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10/20/23</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244353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250690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745157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75411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61291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43994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39839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972640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14534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210625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10/20/23</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355053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10/20/23</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71092076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7"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3D circle art">
            <a:extLst>
              <a:ext uri="{FF2B5EF4-FFF2-40B4-BE49-F238E27FC236}">
                <a16:creationId xmlns:a16="http://schemas.microsoft.com/office/drawing/2014/main" id="{86CA22D9-279A-9B6F-77C3-92BBC227A2BF}"/>
              </a:ext>
            </a:extLst>
          </p:cNvPr>
          <p:cNvPicPr>
            <a:picLocks noChangeAspect="1"/>
          </p:cNvPicPr>
          <p:nvPr/>
        </p:nvPicPr>
        <p:blipFill rotWithShape="1">
          <a:blip r:embed="rId2"/>
          <a:srcRect t="21329"/>
          <a:stretch/>
        </p:blipFill>
        <p:spPr>
          <a:xfrm>
            <a:off x="762000" y="1660575"/>
            <a:ext cx="4670612" cy="2627209"/>
          </a:xfrm>
          <a:prstGeom prst="rect">
            <a:avLst/>
          </a:prstGeom>
        </p:spPr>
      </p:pic>
      <p:grpSp>
        <p:nvGrpSpPr>
          <p:cNvPr id="22" name="Group 21">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3" name="Freeform: Shape 22">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784AF75-88F6-C692-B6CE-FC9026F18519}"/>
              </a:ext>
            </a:extLst>
          </p:cNvPr>
          <p:cNvSpPr>
            <a:spLocks noGrp="1"/>
          </p:cNvSpPr>
          <p:nvPr>
            <p:ph type="ctrTitle"/>
          </p:nvPr>
        </p:nvSpPr>
        <p:spPr>
          <a:xfrm>
            <a:off x="6044452" y="790900"/>
            <a:ext cx="5289177" cy="2727367"/>
          </a:xfrm>
        </p:spPr>
        <p:txBody>
          <a:bodyPr>
            <a:normAutofit/>
          </a:bodyPr>
          <a:lstStyle/>
          <a:p>
            <a:pPr algn="l"/>
            <a:r>
              <a:rPr lang="en-US" sz="7400"/>
              <a:t>SEC285 Final Project</a:t>
            </a:r>
          </a:p>
        </p:txBody>
      </p:sp>
      <p:sp>
        <p:nvSpPr>
          <p:cNvPr id="3" name="Subtitle 2">
            <a:extLst>
              <a:ext uri="{FF2B5EF4-FFF2-40B4-BE49-F238E27FC236}">
                <a16:creationId xmlns:a16="http://schemas.microsoft.com/office/drawing/2014/main" id="{FABE4946-7601-7084-543B-E33AE4BB2DCC}"/>
              </a:ext>
            </a:extLst>
          </p:cNvPr>
          <p:cNvSpPr>
            <a:spLocks noGrp="1"/>
          </p:cNvSpPr>
          <p:nvPr>
            <p:ph type="subTitle" idx="1"/>
          </p:nvPr>
        </p:nvSpPr>
        <p:spPr>
          <a:xfrm>
            <a:off x="6044452" y="3809999"/>
            <a:ext cx="3939990" cy="1111625"/>
          </a:xfrm>
        </p:spPr>
        <p:txBody>
          <a:bodyPr>
            <a:normAutofit/>
          </a:bodyPr>
          <a:lstStyle/>
          <a:p>
            <a:pPr algn="l"/>
            <a:r>
              <a:rPr lang="en-US" dirty="0"/>
              <a:t>Zachary </a:t>
            </a:r>
            <a:r>
              <a:rPr lang="en-US" dirty="0" err="1"/>
              <a:t>Clerge</a:t>
            </a:r>
            <a:r>
              <a:rPr lang="en-US" dirty="0"/>
              <a:t> </a:t>
            </a:r>
          </a:p>
        </p:txBody>
      </p:sp>
    </p:spTree>
    <p:extLst>
      <p:ext uri="{BB962C8B-B14F-4D97-AF65-F5344CB8AC3E}">
        <p14:creationId xmlns:p14="http://schemas.microsoft.com/office/powerpoint/2010/main" val="3099391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28800" y="609600"/>
            <a:ext cx="8458200" cy="5715000"/>
          </a:xfrm>
        </p:spPr>
        <p:txBody>
          <a:bodyPr/>
          <a:lstStyle/>
          <a:p>
            <a:pPr marL="0" indent="0">
              <a:buNone/>
            </a:pPr>
            <a:r>
              <a:rPr lang="en-US" sz="1800" dirty="0">
                <a:latin typeface="Times New Roman" panose="02020603050405020304" pitchFamily="18" charset="0"/>
                <a:ea typeface="Calibri" panose="020F0502020204030204" pitchFamily="34" charset="0"/>
              </a:rPr>
              <a:t>3. Scope: </a:t>
            </a:r>
          </a:p>
          <a:p>
            <a:pPr marL="0" indent="0">
              <a:buNone/>
            </a:pPr>
            <a:br>
              <a:rPr lang="en-US" sz="1200" dirty="0">
                <a:latin typeface="Times New Roman" panose="02020603050405020304" pitchFamily="18" charset="0"/>
                <a:ea typeface="Calibri" panose="020F0502020204030204" pitchFamily="34" charset="0"/>
              </a:rPr>
            </a:br>
            <a:r>
              <a:rPr lang="en-US" sz="1200" dirty="0">
                <a:latin typeface="Times New Roman" panose="02020603050405020304" pitchFamily="18" charset="0"/>
                <a:ea typeface="Calibri" panose="020F0502020204030204" pitchFamily="34" charset="0"/>
              </a:rPr>
              <a:t>tablets, </a:t>
            </a:r>
            <a:r>
              <a:rPr lang="en-US" sz="1200" dirty="0" err="1">
                <a:latin typeface="Times New Roman" panose="02020603050405020304" pitchFamily="18" charset="0"/>
                <a:ea typeface="Calibri" panose="020F0502020204030204" pitchFamily="34" charset="0"/>
              </a:rPr>
              <a:t>phones,and</a:t>
            </a:r>
            <a:r>
              <a:rPr lang="en-US" sz="1200" dirty="0">
                <a:latin typeface="Times New Roman" panose="02020603050405020304" pitchFamily="18" charset="0"/>
                <a:ea typeface="Calibri" panose="020F0502020204030204" pitchFamily="34" charset="0"/>
              </a:rPr>
              <a:t> laptops are all used in modern enterprise this is something known as long as the devices are approved prior to usage. And if devices are going to be used out of the enterprise in personal environments using personal </a:t>
            </a:r>
            <a:r>
              <a:rPr lang="en-US" sz="1200" dirty="0" err="1">
                <a:latin typeface="Times New Roman" panose="02020603050405020304" pitchFamily="18" charset="0"/>
                <a:ea typeface="Calibri" panose="020F0502020204030204" pitchFamily="34" charset="0"/>
              </a:rPr>
              <a:t>wifi</a:t>
            </a:r>
            <a:r>
              <a:rPr lang="en-US" sz="1200" dirty="0">
                <a:latin typeface="Times New Roman" panose="02020603050405020304" pitchFamily="18" charset="0"/>
                <a:ea typeface="Calibri" panose="020F0502020204030204" pitchFamily="34" charset="0"/>
              </a:rPr>
              <a:t> a VPN should be </a:t>
            </a:r>
            <a:r>
              <a:rPr lang="en-US" sz="1200" dirty="0" err="1">
                <a:latin typeface="Times New Roman" panose="02020603050405020304" pitchFamily="18" charset="0"/>
                <a:ea typeface="Calibri" panose="020F0502020204030204" pitchFamily="34" charset="0"/>
              </a:rPr>
              <a:t>inplace</a:t>
            </a:r>
            <a:r>
              <a:rPr lang="en-US" sz="1200" dirty="0">
                <a:latin typeface="Times New Roman" panose="02020603050405020304" pitchFamily="18" charset="0"/>
                <a:ea typeface="Calibri" panose="020F0502020204030204" pitchFamily="34" charset="0"/>
              </a:rPr>
              <a:t> one that encrypts all the company's information being accessed .</a:t>
            </a: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4. Policy:  </a:t>
            </a:r>
          </a:p>
          <a:p>
            <a:pPr marL="0" indent="0">
              <a:buNone/>
            </a:pPr>
            <a:r>
              <a:rPr lang="en-US" sz="1600" dirty="0"/>
              <a:t>BYOD should always have an authorization in place, they should also have all approved software and network updates and should not have no unapproved application on them at any time.</a:t>
            </a:r>
          </a:p>
        </p:txBody>
      </p:sp>
    </p:spTree>
    <p:extLst>
      <p:ext uri="{BB962C8B-B14F-4D97-AF65-F5344CB8AC3E}">
        <p14:creationId xmlns:p14="http://schemas.microsoft.com/office/powerpoint/2010/main" val="364435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66900" y="571500"/>
            <a:ext cx="8458200" cy="5715000"/>
          </a:xfrm>
        </p:spPr>
        <p:txBody>
          <a:bodyPr/>
          <a:lstStyle/>
          <a:p>
            <a:pPr marL="0" indent="0">
              <a:buNone/>
            </a:pPr>
            <a:r>
              <a:rPr lang="en-US" sz="1800" dirty="0">
                <a:latin typeface="Times New Roman" panose="02020603050405020304" pitchFamily="18" charset="0"/>
                <a:ea typeface="Calibri" panose="020F0502020204030204" pitchFamily="34" charset="0"/>
              </a:rPr>
              <a:t>5. Policy Compliance: </a:t>
            </a:r>
          </a:p>
          <a:p>
            <a:pPr marL="0" indent="0">
              <a:buNone/>
            </a:pPr>
            <a:r>
              <a:rPr lang="en-US" sz="1200" dirty="0">
                <a:latin typeface="Times New Roman" panose="02020603050405020304" pitchFamily="18" charset="0"/>
                <a:ea typeface="Calibri" panose="020F0502020204030204" pitchFamily="34" charset="0"/>
              </a:rPr>
              <a:t>The InfoSec team will verify compliance to this policy through various methods, including but not limited to, periodic walk-through, video monitoring, intrusion detection tools, business tool reports, internal and external audits, and feedback to the policy owner. </a:t>
            </a:r>
          </a:p>
          <a:p>
            <a:pPr marL="0" indent="0">
              <a:buNone/>
            </a:pPr>
            <a:endParaRPr lang="en-US" sz="1200" dirty="0">
              <a:latin typeface="Times New Roman" panose="02020603050405020304" pitchFamily="18" charset="0"/>
              <a:ea typeface="Calibri" panose="020F0502020204030204" pitchFamily="34" charset="0"/>
            </a:endParaRPr>
          </a:p>
          <a:p>
            <a:pPr marL="0" indent="0">
              <a:buNone/>
            </a:pPr>
            <a:r>
              <a:rPr lang="en-US" sz="1200" dirty="0">
                <a:latin typeface="Times New Roman" panose="02020603050405020304" pitchFamily="18" charset="0"/>
                <a:ea typeface="Calibri" panose="020F0502020204030204" pitchFamily="34" charset="0"/>
              </a:rPr>
              <a:t>An employee found to have violated this policy may be subject to disciplinary actions up to and including termination of employment. </a:t>
            </a: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6. Related Standards, Policies, and Processes:  </a:t>
            </a:r>
          </a:p>
          <a:p>
            <a:pPr marL="0" indent="0">
              <a:buNone/>
            </a:pPr>
            <a:r>
              <a:rPr lang="en-US" sz="1200" spc="5" dirty="0">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solidFill>
                  <a:srgbClr val="0070C0"/>
                </a:solidFill>
                <a:latin typeface="Times New Roman" panose="02020603050405020304" pitchFamily="18" charset="0"/>
                <a:ea typeface="Calibri" panose="020F0502020204030204" pitchFamily="34" charset="0"/>
              </a:rPr>
              <a:t>Please remove after completion:</a:t>
            </a:r>
            <a:r>
              <a:rPr lang="en-US" sz="1200" dirty="0">
                <a:latin typeface="Times New Roman" panose="02020603050405020304" pitchFamily="18" charset="0"/>
                <a:ea typeface="Calibri" panose="020F0502020204030204" pitchFamily="34" charset="0"/>
              </a:rPr>
              <a:t> </a:t>
            </a:r>
            <a:r>
              <a:rPr lang="en-US" sz="1200" spc="5" dirty="0">
                <a:latin typeface="Times New Roman" panose="02020603050405020304" pitchFamily="18" charset="0"/>
                <a:ea typeface="Times New Roman" panose="02020603050405020304" pitchFamily="18" charset="0"/>
                <a:cs typeface="Times New Roman" panose="02020603050405020304" pitchFamily="18" charset="0"/>
              </a:rPr>
              <a:t>What other documents, such as HIPAA or PCI-DSS standards, can be linked to this policy and why? ]</a:t>
            </a:r>
          </a:p>
          <a:p>
            <a:pPr marL="0" indent="0">
              <a:buNone/>
            </a:pPr>
            <a:r>
              <a:rPr lang="en-US" sz="1200" spc="5" dirty="0">
                <a:latin typeface="Times New Roman" panose="02020603050405020304" pitchFamily="18" charset="0"/>
                <a:cs typeface="Times New Roman" panose="02020603050405020304" pitchFamily="18" charset="0"/>
              </a:rPr>
              <a:t>If the company is involved in healthcare, then </a:t>
            </a:r>
            <a:r>
              <a:rPr lang="en-US" sz="1200" spc="5" dirty="0" err="1">
                <a:latin typeface="Times New Roman" panose="02020603050405020304" pitchFamily="18" charset="0"/>
                <a:cs typeface="Times New Roman" panose="02020603050405020304" pitchFamily="18" charset="0"/>
              </a:rPr>
              <a:t>hipaa</a:t>
            </a:r>
            <a:r>
              <a:rPr lang="en-US" sz="1200" spc="5" dirty="0">
                <a:latin typeface="Times New Roman" panose="02020603050405020304" pitchFamily="18" charset="0"/>
                <a:cs typeface="Times New Roman" panose="02020603050405020304" pitchFamily="18" charset="0"/>
              </a:rPr>
              <a:t> will apply which is keeping all patient data hiding and undisclosed while if they are in the banking world PCI-DSS would then apply </a:t>
            </a:r>
            <a:endParaRPr lang="en-US" dirty="0"/>
          </a:p>
        </p:txBody>
      </p:sp>
    </p:spTree>
    <p:extLst>
      <p:ext uri="{BB962C8B-B14F-4D97-AF65-F5344CB8AC3E}">
        <p14:creationId xmlns:p14="http://schemas.microsoft.com/office/powerpoint/2010/main" val="388687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28800" y="609600"/>
            <a:ext cx="8458200" cy="5715000"/>
          </a:xfrm>
        </p:spPr>
        <p:txBody>
          <a:bodyPr/>
          <a:lstStyle/>
          <a:p>
            <a:pPr marL="0" indent="0">
              <a:buNone/>
            </a:pPr>
            <a:r>
              <a:rPr lang="en-US" sz="1800" dirty="0">
                <a:latin typeface="Times New Roman" panose="02020603050405020304" pitchFamily="18" charset="0"/>
                <a:ea typeface="Calibri" panose="020F0502020204030204" pitchFamily="34" charset="0"/>
              </a:rPr>
              <a:t>7. Definitions and Terms: </a:t>
            </a:r>
          </a:p>
          <a:p>
            <a:pPr marL="0" indent="0">
              <a:buNone/>
            </a:pPr>
            <a:r>
              <a:rPr lang="en-US" sz="1200" dirty="0">
                <a:latin typeface="Times New Roman" panose="02020603050405020304" pitchFamily="18" charset="0"/>
              </a:rPr>
              <a:t>BYOD- bring your own device</a:t>
            </a:r>
          </a:p>
          <a:p>
            <a:pPr marL="0" indent="0">
              <a:buNone/>
            </a:pPr>
            <a:r>
              <a:rPr lang="en-US" sz="1200" dirty="0">
                <a:latin typeface="Times New Roman" panose="02020603050405020304" pitchFamily="18" charset="0"/>
              </a:rPr>
              <a:t>MDM- mobile device management</a:t>
            </a:r>
          </a:p>
          <a:p>
            <a:pPr marL="0" indent="0">
              <a:buNone/>
            </a:pPr>
            <a:r>
              <a:rPr lang="en-US" sz="1200" dirty="0">
                <a:latin typeface="Times New Roman" panose="02020603050405020304" pitchFamily="18" charset="0"/>
              </a:rPr>
              <a:t>VPN-virtual private network </a:t>
            </a: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8. Revision History:  </a:t>
            </a:r>
          </a:p>
          <a:p>
            <a:pPr marL="0" indent="0">
              <a:buNone/>
            </a:pPr>
            <a:endParaRPr lang="en-US" sz="1800" dirty="0">
              <a:latin typeface="Times New Roman" panose="02020603050405020304" pitchFamily="18" charset="0"/>
            </a:endParaRPr>
          </a:p>
        </p:txBody>
      </p:sp>
      <p:graphicFrame>
        <p:nvGraphicFramePr>
          <p:cNvPr id="2" name="Table 1">
            <a:extLst>
              <a:ext uri="{FF2B5EF4-FFF2-40B4-BE49-F238E27FC236}">
                <a16:creationId xmlns:a16="http://schemas.microsoft.com/office/drawing/2014/main" id="{239C7CA7-9E73-E614-656F-419C54BDE704}"/>
              </a:ext>
            </a:extLst>
          </p:cNvPr>
          <p:cNvGraphicFramePr>
            <a:graphicFrameLocks noGrp="1"/>
          </p:cNvGraphicFramePr>
          <p:nvPr>
            <p:extLst>
              <p:ext uri="{D42A27DB-BD31-4B8C-83A1-F6EECF244321}">
                <p14:modId xmlns:p14="http://schemas.microsoft.com/office/powerpoint/2010/main" val="1175221788"/>
              </p:ext>
            </p:extLst>
          </p:nvPr>
        </p:nvGraphicFramePr>
        <p:xfrm>
          <a:off x="2209801" y="2743200"/>
          <a:ext cx="6172199" cy="1066800"/>
        </p:xfrm>
        <a:graphic>
          <a:graphicData uri="http://schemas.openxmlformats.org/drawingml/2006/table">
            <a:tbl>
              <a:tblPr firstRow="1" firstCol="1" bandRow="1">
                <a:tableStyleId>{5C22544A-7EE6-4342-B048-85BDC9FD1C3A}</a:tableStyleId>
              </a:tblPr>
              <a:tblGrid>
                <a:gridCol w="1229799">
                  <a:extLst>
                    <a:ext uri="{9D8B030D-6E8A-4147-A177-3AD203B41FA5}">
                      <a16:colId xmlns:a16="http://schemas.microsoft.com/office/drawing/2014/main" val="2176588474"/>
                    </a:ext>
                  </a:extLst>
                </a:gridCol>
                <a:gridCol w="1508244">
                  <a:extLst>
                    <a:ext uri="{9D8B030D-6E8A-4147-A177-3AD203B41FA5}">
                      <a16:colId xmlns:a16="http://schemas.microsoft.com/office/drawing/2014/main" val="3541782520"/>
                    </a:ext>
                  </a:extLst>
                </a:gridCol>
                <a:gridCol w="3434156">
                  <a:extLst>
                    <a:ext uri="{9D8B030D-6E8A-4147-A177-3AD203B41FA5}">
                      <a16:colId xmlns:a16="http://schemas.microsoft.com/office/drawing/2014/main" val="1302763690"/>
                    </a:ext>
                  </a:extLst>
                </a:gridCol>
              </a:tblGrid>
              <a:tr h="299078">
                <a:tc>
                  <a:txBody>
                    <a:bodyPr/>
                    <a:lstStyle/>
                    <a:p>
                      <a:pPr marL="0" marR="0">
                        <a:lnSpc>
                          <a:spcPct val="115000"/>
                        </a:lnSpc>
                        <a:spcBef>
                          <a:spcPts val="2400"/>
                        </a:spcBef>
                        <a:spcAft>
                          <a:spcPts val="0"/>
                        </a:spcAft>
                      </a:pPr>
                      <a:r>
                        <a:rPr lang="en-US" sz="1200" kern="0">
                          <a:effectLst/>
                        </a:rPr>
                        <a:t>Date of change</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Responsible</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Summary of change</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3435974"/>
                  </a:ext>
                </a:extLst>
              </a:tr>
              <a:tr h="443944">
                <a:tc>
                  <a:txBody>
                    <a:bodyPr/>
                    <a:lstStyle/>
                    <a:p>
                      <a:pPr marL="0" marR="0">
                        <a:lnSpc>
                          <a:spcPct val="115000"/>
                        </a:lnSpc>
                        <a:spcBef>
                          <a:spcPts val="2400"/>
                        </a:spcBef>
                        <a:spcAft>
                          <a:spcPts val="0"/>
                        </a:spcAft>
                      </a:pPr>
                      <a:r>
                        <a:rPr lang="en-US" sz="12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rPr>
                        <a:t>September 2023</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SANS policy team</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Updated and converted to new format</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2184864"/>
                  </a:ext>
                </a:extLst>
              </a:tr>
              <a:tr h="323778">
                <a:tc>
                  <a:txBody>
                    <a:bodyPr/>
                    <a:lstStyle/>
                    <a:p>
                      <a:pPr marL="0" marR="0">
                        <a:lnSpc>
                          <a:spcPct val="115000"/>
                        </a:lnSpc>
                        <a:spcBef>
                          <a:spcPts val="2400"/>
                        </a:spcBef>
                        <a:spcAft>
                          <a:spcPts val="0"/>
                        </a:spcAft>
                      </a:pPr>
                      <a:r>
                        <a:rPr lang="en-US" sz="1100" kern="0">
                          <a:effectLst/>
                        </a:rPr>
                        <a:t> </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100" kern="0">
                          <a:effectLst/>
                        </a:rPr>
                        <a:t> </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100" kern="0" dirty="0">
                          <a:effectLst/>
                        </a:rPr>
                        <a:t> </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2438726"/>
                  </a:ext>
                </a:extLst>
              </a:tr>
            </a:tbl>
          </a:graphicData>
        </a:graphic>
      </p:graphicFrame>
    </p:spTree>
    <p:extLst>
      <p:ext uri="{BB962C8B-B14F-4D97-AF65-F5344CB8AC3E}">
        <p14:creationId xmlns:p14="http://schemas.microsoft.com/office/powerpoint/2010/main" val="197837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heckmark">
            <a:extLst>
              <a:ext uri="{FF2B5EF4-FFF2-40B4-BE49-F238E27FC236}">
                <a16:creationId xmlns:a16="http://schemas.microsoft.com/office/drawing/2014/main" id="{22F8ECB4-70C0-AEA3-C425-4E8133DE98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526" y="914400"/>
            <a:ext cx="4119560" cy="4119560"/>
          </a:xfrm>
          <a:prstGeom prst="rect">
            <a:avLst/>
          </a:prstGeom>
        </p:spPr>
      </p:pic>
      <p:grpSp>
        <p:nvGrpSpPr>
          <p:cNvPr id="11" name="Group 1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ctrTitle"/>
          </p:nvPr>
        </p:nvSpPr>
        <p:spPr>
          <a:xfrm>
            <a:off x="6044452" y="790900"/>
            <a:ext cx="5289177" cy="2727367"/>
          </a:xfrm>
        </p:spPr>
        <p:txBody>
          <a:bodyPr>
            <a:normAutofit/>
          </a:bodyPr>
          <a:lstStyle/>
          <a:p>
            <a:pPr algn="l"/>
            <a:r>
              <a:rPr lang="en-US" sz="6200" dirty="0"/>
              <a:t>Vulnerability Assessment</a:t>
            </a:r>
            <a:br>
              <a:rPr lang="en-US" sz="6200" dirty="0"/>
            </a:br>
            <a:endParaRPr lang="en-US" sz="6200" dirty="0"/>
          </a:p>
        </p:txBody>
      </p:sp>
    </p:spTree>
    <p:extLst>
      <p:ext uri="{BB962C8B-B14F-4D97-AF65-F5344CB8AC3E}">
        <p14:creationId xmlns:p14="http://schemas.microsoft.com/office/powerpoint/2010/main" val="320692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685801"/>
            <a:ext cx="8229600" cy="4525963"/>
          </a:xfrm>
        </p:spPr>
        <p:txBody>
          <a:bodyPr/>
          <a:lstStyle/>
          <a:p>
            <a:pPr>
              <a:buNone/>
            </a:pPr>
            <a:r>
              <a:rPr lang="en-US" dirty="0"/>
              <a:t>Rubric</a:t>
            </a:r>
          </a:p>
          <a:p>
            <a:pPr>
              <a:buNone/>
            </a:pPr>
            <a:endParaRPr lang="en-US" dirty="0"/>
          </a:p>
          <a:p>
            <a:pPr>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30852906"/>
              </p:ext>
            </p:extLst>
          </p:nvPr>
        </p:nvGraphicFramePr>
        <p:xfrm>
          <a:off x="2286000" y="1676400"/>
          <a:ext cx="7696200" cy="20167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370840">
                <a:tc>
                  <a:txBody>
                    <a:bodyPr/>
                    <a:lstStyle/>
                    <a:p>
                      <a:r>
                        <a:rPr lang="en-US" dirty="0"/>
                        <a:t>Activity</a:t>
                      </a:r>
                    </a:p>
                  </a:txBody>
                  <a:tcPr/>
                </a:tc>
                <a:tc>
                  <a:txBody>
                    <a:bodyPr/>
                    <a:lstStyle/>
                    <a:p>
                      <a:pPr algn="ctr"/>
                      <a:r>
                        <a:rPr lang="en-US" dirty="0"/>
                        <a:t>Requirement(s)</a:t>
                      </a:r>
                    </a:p>
                  </a:txBody>
                  <a:tcPr/>
                </a:tc>
                <a:tc>
                  <a:txBody>
                    <a:bodyPr/>
                    <a:lstStyle/>
                    <a:p>
                      <a:pPr algn="ctr"/>
                      <a:r>
                        <a:rPr lang="en-US" dirty="0"/>
                        <a:t>Points</a:t>
                      </a:r>
                    </a:p>
                  </a:txBody>
                  <a:tcPr/>
                </a:tc>
                <a:extLst>
                  <a:ext uri="{0D108BD9-81ED-4DB2-BD59-A6C34878D82A}">
                    <a16:rowId xmlns:a16="http://schemas.microsoft.com/office/drawing/2014/main" val="10000"/>
                  </a:ext>
                </a:extLst>
              </a:tr>
              <a:tr h="213360">
                <a:tc>
                  <a:txBody>
                    <a:bodyPr/>
                    <a:lstStyle/>
                    <a:p>
                      <a:r>
                        <a:rPr lang="en-US" dirty="0"/>
                        <a:t>Nmap</a:t>
                      </a:r>
                    </a:p>
                  </a:txBody>
                  <a:tcPr/>
                </a:tc>
                <a:tc>
                  <a:txBody>
                    <a:bodyPr/>
                    <a:lstStyle/>
                    <a:p>
                      <a:pPr algn="ctr"/>
                      <a:r>
                        <a:rPr lang="en-US" baseline="0" dirty="0"/>
                        <a:t>Screenshot</a:t>
                      </a:r>
                    </a:p>
                  </a:txBody>
                  <a:tcPr/>
                </a:tc>
                <a:tc>
                  <a:txBody>
                    <a:bodyPr/>
                    <a:lstStyle/>
                    <a:p>
                      <a:pPr algn="ctr"/>
                      <a:r>
                        <a:rPr lang="en-US" dirty="0"/>
                        <a:t>15</a:t>
                      </a:r>
                    </a:p>
                  </a:txBody>
                  <a:tcPr/>
                </a:tc>
                <a:extLst>
                  <a:ext uri="{0D108BD9-81ED-4DB2-BD59-A6C34878D82A}">
                    <a16:rowId xmlns:a16="http://schemas.microsoft.com/office/drawing/2014/main" val="10001"/>
                  </a:ext>
                </a:extLst>
              </a:tr>
              <a:tr h="426720">
                <a:tc>
                  <a:txBody>
                    <a:bodyPr/>
                    <a:lstStyle/>
                    <a:p>
                      <a:r>
                        <a:rPr lang="en-US" dirty="0" err="1"/>
                        <a:t>NetCat</a:t>
                      </a:r>
                      <a:endParaRPr lang="en-US" dirty="0"/>
                    </a:p>
                  </a:txBody>
                  <a:tcPr/>
                </a:tc>
                <a:tc>
                  <a:txBody>
                    <a:bodyPr/>
                    <a:lstStyle/>
                    <a:p>
                      <a:pPr algn="ctr"/>
                      <a:r>
                        <a:rPr lang="en-US" baseline="0" dirty="0"/>
                        <a:t>Screenshot</a:t>
                      </a:r>
                    </a:p>
                  </a:txBody>
                  <a:tcPr/>
                </a:tc>
                <a:tc>
                  <a:txBody>
                    <a:bodyPr/>
                    <a:lstStyle/>
                    <a:p>
                      <a:pPr algn="ctr"/>
                      <a:r>
                        <a:rPr lang="en-US" dirty="0"/>
                        <a:t>15</a:t>
                      </a:r>
                    </a:p>
                  </a:txBody>
                  <a:tcPr/>
                </a:tc>
                <a:extLst>
                  <a:ext uri="{0D108BD9-81ED-4DB2-BD59-A6C34878D82A}">
                    <a16:rowId xmlns:a16="http://schemas.microsoft.com/office/drawing/2014/main" val="560696783"/>
                  </a:ext>
                </a:extLst>
              </a:tr>
              <a:tr h="426720">
                <a:tc>
                  <a:txBody>
                    <a:bodyPr/>
                    <a:lstStyle/>
                    <a:p>
                      <a:r>
                        <a:rPr lang="en-US" dirty="0"/>
                        <a:t>Wireshark</a:t>
                      </a:r>
                    </a:p>
                  </a:txBody>
                  <a:tcPr/>
                </a:tc>
                <a:tc>
                  <a:txBody>
                    <a:bodyPr/>
                    <a:lstStyle/>
                    <a:p>
                      <a:pPr algn="ctr"/>
                      <a:r>
                        <a:rPr lang="en-US" baseline="0" dirty="0"/>
                        <a:t>Screenshot</a:t>
                      </a:r>
                    </a:p>
                  </a:txBody>
                  <a:tcPr/>
                </a:tc>
                <a:tc>
                  <a:txBody>
                    <a:bodyPr/>
                    <a:lstStyle/>
                    <a:p>
                      <a:pPr algn="ctr"/>
                      <a:r>
                        <a:rPr lang="en-US" dirty="0"/>
                        <a:t>15</a:t>
                      </a:r>
                    </a:p>
                  </a:txBody>
                  <a:tcPr/>
                </a:tc>
                <a:extLst>
                  <a:ext uri="{0D108BD9-81ED-4DB2-BD59-A6C34878D82A}">
                    <a16:rowId xmlns:a16="http://schemas.microsoft.com/office/drawing/2014/main" val="950608940"/>
                  </a:ext>
                </a:extLst>
              </a:tr>
              <a:tr h="426720">
                <a:tc>
                  <a:txBody>
                    <a:bodyPr/>
                    <a:lstStyle/>
                    <a:p>
                      <a:r>
                        <a:rPr lang="en-US" dirty="0"/>
                        <a:t>Nessus</a:t>
                      </a:r>
                    </a:p>
                  </a:txBody>
                  <a:tcPr/>
                </a:tc>
                <a:tc>
                  <a:txBody>
                    <a:bodyPr/>
                    <a:lstStyle/>
                    <a:p>
                      <a:pPr algn="ctr"/>
                      <a:r>
                        <a:rPr lang="en-US" baseline="0" dirty="0"/>
                        <a:t>Screenshot</a:t>
                      </a:r>
                    </a:p>
                  </a:txBody>
                  <a:tcPr/>
                </a:tc>
                <a:tc>
                  <a:txBody>
                    <a:bodyPr/>
                    <a:lstStyle/>
                    <a:p>
                      <a:pPr algn="ctr"/>
                      <a:r>
                        <a:rPr lang="en-US" dirty="0"/>
                        <a:t>15</a:t>
                      </a:r>
                    </a:p>
                  </a:txBody>
                  <a:tcPr/>
                </a:tc>
                <a:extLst>
                  <a:ext uri="{0D108BD9-81ED-4DB2-BD59-A6C34878D82A}">
                    <a16:rowId xmlns:a16="http://schemas.microsoft.com/office/drawing/2014/main" val="1951801851"/>
                  </a:ext>
                </a:extLst>
              </a:tr>
            </a:tbl>
          </a:graphicData>
        </a:graphic>
      </p:graphicFrame>
    </p:spTree>
    <p:extLst>
      <p:ext uri="{BB962C8B-B14F-4D97-AF65-F5344CB8AC3E}">
        <p14:creationId xmlns:p14="http://schemas.microsoft.com/office/powerpoint/2010/main" val="4149564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1CC5389-CB4A-43B7-9A0E-5447CE0BC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0"/>
            <a:ext cx="9141714" cy="6858000"/>
            <a:chOff x="651279" y="598259"/>
            <a:chExt cx="10889442" cy="5680742"/>
          </a:xfrm>
        </p:grpSpPr>
        <p:sp>
          <p:nvSpPr>
            <p:cNvPr id="15" name="Color">
              <a:extLst>
                <a:ext uri="{FF2B5EF4-FFF2-40B4-BE49-F238E27FC236}">
                  <a16:creationId xmlns:a16="http://schemas.microsoft.com/office/drawing/2014/main" id="{017160F5-4BB5-41FB-B2D8-0AE0A6D7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5AB10530-0B6F-40EF-9B05-F388D1BCB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Color">
            <a:extLst>
              <a:ext uri="{FF2B5EF4-FFF2-40B4-BE49-F238E27FC236}">
                <a16:creationId xmlns:a16="http://schemas.microsoft.com/office/drawing/2014/main" id="{145B2F28-3A18-4BC2-8E92-9AF66F147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3604" y="598259"/>
            <a:ext cx="8167081" cy="5680742"/>
          </a:xfrm>
          <a:prstGeom prst="rect">
            <a:avLst/>
          </a:prstGeom>
          <a:solidFill>
            <a:srgbClr val="FFC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descr="A screenshot of a computer&#10;&#10;Description automatically generated">
            <a:extLst>
              <a:ext uri="{FF2B5EF4-FFF2-40B4-BE49-F238E27FC236}">
                <a16:creationId xmlns:a16="http://schemas.microsoft.com/office/drawing/2014/main" id="{D791BED4-E286-AF6D-FBF3-F6DCFBAE1CB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796" r="22490"/>
          <a:stretch/>
        </p:blipFill>
        <p:spPr>
          <a:xfrm>
            <a:off x="5084480" y="653615"/>
            <a:ext cx="5027116" cy="5540004"/>
          </a:xfrm>
          <a:prstGeom prst="rect">
            <a:avLst/>
          </a:prstGeom>
        </p:spPr>
      </p:pic>
      <p:grpSp>
        <p:nvGrpSpPr>
          <p:cNvPr id="20" name="Group 19">
            <a:extLst>
              <a:ext uri="{FF2B5EF4-FFF2-40B4-BE49-F238E27FC236}">
                <a16:creationId xmlns:a16="http://schemas.microsoft.com/office/drawing/2014/main" id="{FA65A26F-1F64-451C-BFA2-F92410951F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0"/>
            <a:ext cx="9141717" cy="6858000"/>
            <a:chOff x="0" y="0"/>
            <a:chExt cx="12188952" cy="6858000"/>
          </a:xfrm>
        </p:grpSpPr>
        <p:sp>
          <p:nvSpPr>
            <p:cNvPr id="21" name="Freeform: Shape 20">
              <a:extLst>
                <a:ext uri="{FF2B5EF4-FFF2-40B4-BE49-F238E27FC236}">
                  <a16:creationId xmlns:a16="http://schemas.microsoft.com/office/drawing/2014/main" id="{635C965A-C516-42B1-844F-9472408C9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4C44BFB-148D-4919-BEE5-0138A35BC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D704AD9-4DAA-4F0F-8B02-8B765658A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F9F0EF2-FB12-49A3-B73C-E38141A55F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9A9DBF1-1403-4BE8-B87E-0393E9CDE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979BDB7-FA20-4F60-97B1-CF3696395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B7D32B5-D9D6-467E-8349-4A1A840FA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83484" y="719268"/>
            <a:ext cx="2680345" cy="2905120"/>
          </a:xfrm>
        </p:spPr>
        <p:txBody>
          <a:bodyPr vert="horz" lIns="91440" tIns="45720" rIns="91440" bIns="45720" rtlCol="0" anchor="b" anchorCtr="0">
            <a:normAutofit/>
          </a:bodyPr>
          <a:lstStyle/>
          <a:p>
            <a:pPr>
              <a:lnSpc>
                <a:spcPct val="90000"/>
              </a:lnSpc>
            </a:pPr>
            <a:r>
              <a:rPr lang="en-US" sz="4200">
                <a:solidFill>
                  <a:schemeClr val="tx2"/>
                </a:solidFill>
              </a:rPr>
              <a:t>Nmap</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83483" y="3764655"/>
            <a:ext cx="2680345" cy="2374078"/>
          </a:xfrm>
        </p:spPr>
        <p:txBody>
          <a:bodyPr vert="horz" lIns="91440" tIns="45720" rIns="91440" bIns="45720" rtlCol="0" anchor="t">
            <a:normAutofit/>
          </a:bodyPr>
          <a:lstStyle/>
          <a:p>
            <a:r>
              <a:rPr lang="en-US" sz="2400">
                <a:solidFill>
                  <a:schemeClr val="tx2"/>
                </a:solidFill>
              </a:rPr>
              <a:t>This screenshot should include the scan result showing both the Kali and Linux Server VMs.</a:t>
            </a:r>
          </a:p>
        </p:txBody>
      </p:sp>
    </p:spTree>
    <p:extLst>
      <p:ext uri="{BB962C8B-B14F-4D97-AF65-F5344CB8AC3E}">
        <p14:creationId xmlns:p14="http://schemas.microsoft.com/office/powerpoint/2010/main" val="258635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8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0679"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8858" y="2085761"/>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62446"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019031" y="2767106"/>
            <a:ext cx="2160621" cy="3071906"/>
          </a:xfrm>
        </p:spPr>
        <p:txBody>
          <a:bodyPr vert="horz" lIns="91440" tIns="45720" rIns="91440" bIns="45720" rtlCol="0" anchor="t" anchorCtr="0">
            <a:normAutofit/>
          </a:bodyPr>
          <a:lstStyle/>
          <a:p>
            <a:pPr>
              <a:lnSpc>
                <a:spcPct val="90000"/>
              </a:lnSpc>
            </a:pPr>
            <a:r>
              <a:rPr lang="en-US" sz="3500">
                <a:solidFill>
                  <a:srgbClr val="FFFFFF"/>
                </a:solidFill>
              </a:rPr>
              <a:t>NetCat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019031" y="806825"/>
            <a:ext cx="2189804" cy="1494117"/>
          </a:xfrm>
        </p:spPr>
        <p:txBody>
          <a:bodyPr vert="horz" lIns="91440" tIns="45720" rIns="91440" bIns="45720" rtlCol="0" anchor="b">
            <a:normAutofit/>
          </a:bodyPr>
          <a:lstStyle/>
          <a:p>
            <a:r>
              <a:rPr lang="en-US" sz="1700">
                <a:solidFill>
                  <a:srgbClr val="FFFFFF"/>
                </a:solidFill>
              </a:rPr>
              <a:t>This screenshot should include the scan result showing both the Kali and Linux Server VMs.</a:t>
            </a:r>
          </a:p>
        </p:txBody>
      </p:sp>
      <p:pic>
        <p:nvPicPr>
          <p:cNvPr id="4" name="Picture Placeholder 3" descr="A screenshot of a computer&#10;&#10;Description automatically generated">
            <a:extLst>
              <a:ext uri="{FF2B5EF4-FFF2-40B4-BE49-F238E27FC236}">
                <a16:creationId xmlns:a16="http://schemas.microsoft.com/office/drawing/2014/main" id="{AF592822-1FA1-8263-4362-B3F48290505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55" r="14355"/>
          <a:stretch>
            <a:fillRect/>
          </a:stretch>
        </p:blipFill>
        <p:spPr>
          <a:xfrm>
            <a:off x="4900822" y="1053444"/>
            <a:ext cx="5419311" cy="4751113"/>
          </a:xfrm>
          <a:prstGeom prst="rect">
            <a:avLst/>
          </a:prstGeom>
        </p:spPr>
      </p:pic>
    </p:spTree>
    <p:extLst>
      <p:ext uri="{BB962C8B-B14F-4D97-AF65-F5344CB8AC3E}">
        <p14:creationId xmlns:p14="http://schemas.microsoft.com/office/powerpoint/2010/main" val="275446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43896" y="304801"/>
            <a:ext cx="2556704" cy="1371601"/>
          </a:xfrm>
        </p:spPr>
        <p:txBody>
          <a:bodyPr>
            <a:normAutofit/>
          </a:bodyPr>
          <a:lstStyle/>
          <a:p>
            <a:r>
              <a:rPr lang="en-US" sz="3300" dirty="0"/>
              <a:t>Wireshark</a:t>
            </a:r>
            <a:endParaRPr lang="en-US"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43897" y="2048747"/>
            <a:ext cx="2063483" cy="2858691"/>
          </a:xfrm>
        </p:spPr>
        <p:txBody>
          <a:bodyPr>
            <a:normAutofit/>
          </a:bodyPr>
          <a:lstStyle/>
          <a:p>
            <a:r>
              <a:rPr lang="en-US" dirty="0"/>
              <a:t>This screenshot should include the Wireshark</a:t>
            </a:r>
            <a:r>
              <a:rPr lang="en-US" dirty="0">
                <a:latin typeface="Calibri" panose="020F0502020204030204" pitchFamily="34" charset="0"/>
                <a:cs typeface="Calibri" panose="020F0502020204030204" pitchFamily="34" charset="0"/>
              </a:rPr>
              <a:t>—</a:t>
            </a:r>
            <a:r>
              <a:rPr lang="en-US" dirty="0"/>
              <a:t>Follow TCP Steam window showing the Telnet username and password.</a:t>
            </a:r>
          </a:p>
        </p:txBody>
      </p:sp>
      <p:pic>
        <p:nvPicPr>
          <p:cNvPr id="4" name="Picture Placeholder 3" descr="A screenshot of a computer&#10;&#10;Description automatically generated">
            <a:extLst>
              <a:ext uri="{FF2B5EF4-FFF2-40B4-BE49-F238E27FC236}">
                <a16:creationId xmlns:a16="http://schemas.microsoft.com/office/drawing/2014/main" id="{9A8633A3-1C81-F53C-7AC7-F76F7EBAACB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55" r="14355"/>
          <a:stretch>
            <a:fillRect/>
          </a:stretch>
        </p:blipFill>
        <p:spPr>
          <a:xfrm>
            <a:off x="4800600" y="1143000"/>
            <a:ext cx="5562600" cy="4876800"/>
          </a:xfrm>
        </p:spPr>
      </p:pic>
    </p:spTree>
    <p:extLst>
      <p:ext uri="{BB962C8B-B14F-4D97-AF65-F5344CB8AC3E}">
        <p14:creationId xmlns:p14="http://schemas.microsoft.com/office/powerpoint/2010/main" val="3355570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152650" y="4669978"/>
            <a:ext cx="3293268" cy="1173700"/>
          </a:xfrm>
        </p:spPr>
        <p:txBody>
          <a:bodyPr vert="horz" lIns="91440" tIns="45720" rIns="91440" bIns="45720" rtlCol="0" anchor="t" anchorCtr="0">
            <a:normAutofit/>
          </a:bodyPr>
          <a:lstStyle/>
          <a:p>
            <a:pPr>
              <a:lnSpc>
                <a:spcPct val="90000"/>
              </a:lnSpc>
            </a:pPr>
            <a:r>
              <a:rPr lang="en-US" sz="3500">
                <a:solidFill>
                  <a:schemeClr val="bg1"/>
                </a:solidFill>
              </a:rPr>
              <a:t>Nessus</a:t>
            </a:r>
          </a:p>
        </p:txBody>
      </p:sp>
      <p:pic>
        <p:nvPicPr>
          <p:cNvPr id="4" name="Picture Placeholder 3" descr="A screenshot of a computer&#10;&#10;Description automatically generated">
            <a:extLst>
              <a:ext uri="{FF2B5EF4-FFF2-40B4-BE49-F238E27FC236}">
                <a16:creationId xmlns:a16="http://schemas.microsoft.com/office/drawing/2014/main" id="{4DC69CE1-38C1-8E5E-59B6-7A5DF8B810E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30273"/>
          <a:stretch/>
        </p:blipFill>
        <p:spPr>
          <a:xfrm>
            <a:off x="15240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3528992"/>
            <a:ext cx="9144000" cy="757168"/>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772151" y="4669978"/>
            <a:ext cx="4269581" cy="1173700"/>
          </a:xfrm>
        </p:spPr>
        <p:txBody>
          <a:bodyPr vert="horz" lIns="91440" tIns="45720" rIns="91440" bIns="45720" rtlCol="0">
            <a:normAutofit/>
          </a:bodyPr>
          <a:lstStyle/>
          <a:p>
            <a:pPr indent="-228600">
              <a:buFont typeface="Arial" panose="020B0604020202020204" pitchFamily="34" charset="0"/>
              <a:buChar char="•"/>
            </a:pPr>
            <a:r>
              <a:rPr lang="en-US" sz="1800">
                <a:solidFill>
                  <a:schemeClr val="bg1">
                    <a:alpha val="80000"/>
                  </a:schemeClr>
                </a:solidFill>
              </a:rPr>
              <a:t>This screenshot should include the high-level view of the Nessus vulnerability scan report (showing categories of vulnerability in different colors).</a:t>
            </a:r>
          </a:p>
        </p:txBody>
      </p:sp>
    </p:spTree>
    <p:extLst>
      <p:ext uri="{BB962C8B-B14F-4D97-AF65-F5344CB8AC3E}">
        <p14:creationId xmlns:p14="http://schemas.microsoft.com/office/powerpoint/2010/main" val="1493341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D297A-7D4F-13FD-FBE2-487E89420577}"/>
              </a:ext>
            </a:extLst>
          </p:cNvPr>
          <p:cNvSpPr>
            <a:spLocks noGrp="1"/>
          </p:cNvSpPr>
          <p:nvPr>
            <p:ph type="ctrTitle"/>
          </p:nvPr>
        </p:nvSpPr>
        <p:spPr/>
        <p:txBody>
          <a:bodyPr/>
          <a:lstStyle/>
          <a:p>
            <a:pPr marL="457200" indent="-457200">
              <a:buFont typeface="Arial" panose="020B0604020202020204" pitchFamily="34" charset="0"/>
              <a:buChar char="•"/>
            </a:pPr>
            <a:r>
              <a:rPr lang="en-US" dirty="0"/>
              <a:t>Challenges </a:t>
            </a:r>
          </a:p>
        </p:txBody>
      </p:sp>
      <p:sp>
        <p:nvSpPr>
          <p:cNvPr id="5" name="Subtitle 4">
            <a:extLst>
              <a:ext uri="{FF2B5EF4-FFF2-40B4-BE49-F238E27FC236}">
                <a16:creationId xmlns:a16="http://schemas.microsoft.com/office/drawing/2014/main" id="{D83661D0-884E-1203-B5CD-3EBD9D975512}"/>
              </a:ext>
            </a:extLst>
          </p:cNvPr>
          <p:cNvSpPr>
            <a:spLocks noGrp="1"/>
          </p:cNvSpPr>
          <p:nvPr>
            <p:ph type="subTitle" idx="1"/>
          </p:nvPr>
        </p:nvSpPr>
        <p:spPr/>
        <p:txBody>
          <a:bodyPr/>
          <a:lstStyle/>
          <a:p>
            <a:r>
              <a:rPr lang="en-US" dirty="0"/>
              <a:t>Some of the Challenges for me where simply getting use to the Linux commands when working in the virtual environment</a:t>
            </a:r>
          </a:p>
          <a:p>
            <a:r>
              <a:rPr lang="en-US" dirty="0"/>
              <a:t>Another challenge was working with tools that are common for packet sniffing like wire shark .</a:t>
            </a:r>
          </a:p>
        </p:txBody>
      </p:sp>
    </p:spTree>
    <p:extLst>
      <p:ext uri="{BB962C8B-B14F-4D97-AF65-F5344CB8AC3E}">
        <p14:creationId xmlns:p14="http://schemas.microsoft.com/office/powerpoint/2010/main" val="2461444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EBC50B6-8839-4766-8FD7-C7EBD59F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1097281"/>
            <a:ext cx="10668000" cy="2854518"/>
          </a:xfrm>
        </p:spPr>
        <p:txBody>
          <a:bodyPr>
            <a:normAutofit/>
          </a:bodyPr>
          <a:lstStyle/>
          <a:p>
            <a:br>
              <a:rPr lang="en-US" sz="5000" dirty="0"/>
            </a:br>
            <a:br>
              <a:rPr lang="en-US" sz="5000" dirty="0"/>
            </a:br>
            <a:r>
              <a:rPr lang="en-US" sz="5000" dirty="0"/>
              <a:t>Asymmetric Key Encryption</a:t>
            </a:r>
            <a:br>
              <a:rPr lang="en-US" sz="5000" dirty="0"/>
            </a:br>
            <a:endParaRPr lang="en-US" sz="5000" dirty="0"/>
          </a:p>
        </p:txBody>
      </p:sp>
      <p:sp>
        <p:nvSpPr>
          <p:cNvPr id="9" name="Freeform: Shape 8">
            <a:extLst>
              <a:ext uri="{FF2B5EF4-FFF2-40B4-BE49-F238E27FC236}">
                <a16:creationId xmlns:a16="http://schemas.microsoft.com/office/drawing/2014/main" id="{7115DC02-2F1A-42B8-AED2-831CAF26C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1D22E552-66C7-44E9-B796-23474BB45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9088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41EDD-ED17-4974-C1AF-A5070D8E467A}"/>
              </a:ext>
            </a:extLst>
          </p:cNvPr>
          <p:cNvSpPr>
            <a:spLocks noGrp="1"/>
          </p:cNvSpPr>
          <p:nvPr>
            <p:ph type="title"/>
          </p:nvPr>
        </p:nvSpPr>
        <p:spPr>
          <a:xfrm>
            <a:off x="1049572" y="946205"/>
            <a:ext cx="9955033" cy="1079829"/>
          </a:xfrm>
        </p:spPr>
        <p:txBody>
          <a:bodyPr anchor="ctr">
            <a:normAutofit/>
          </a:bodyPr>
          <a:lstStyle/>
          <a:p>
            <a:r>
              <a:rPr lang="en-US" dirty="0"/>
              <a:t>Career Skills</a:t>
            </a:r>
          </a:p>
        </p:txBody>
      </p:sp>
      <p:sp>
        <p:nvSpPr>
          <p:cNvPr id="3" name="Content Placeholder 2">
            <a:extLst>
              <a:ext uri="{FF2B5EF4-FFF2-40B4-BE49-F238E27FC236}">
                <a16:creationId xmlns:a16="http://schemas.microsoft.com/office/drawing/2014/main" id="{8F4A520B-42DD-93E6-87D2-7B4213DA1EC1}"/>
              </a:ext>
            </a:extLst>
          </p:cNvPr>
          <p:cNvSpPr>
            <a:spLocks noGrp="1"/>
          </p:cNvSpPr>
          <p:nvPr>
            <p:ph idx="1"/>
          </p:nvPr>
        </p:nvSpPr>
        <p:spPr>
          <a:xfrm>
            <a:off x="1057522" y="3339548"/>
            <a:ext cx="7816134" cy="2943899"/>
          </a:xfrm>
        </p:spPr>
        <p:txBody>
          <a:bodyPr anchor="t">
            <a:normAutofit/>
          </a:bodyPr>
          <a:lstStyle/>
          <a:p>
            <a:r>
              <a:rPr lang="en-US" dirty="0"/>
              <a:t>I believe I developed a solid foundation of security knowledge with some hands-on work as well</a:t>
            </a:r>
          </a:p>
          <a:p>
            <a:r>
              <a:rPr lang="en-US" dirty="0"/>
              <a:t>Learning and executing highly renowned commands like Nmap in actual virtual environments instead of just reading about them is one that will help me in the long run </a:t>
            </a:r>
          </a:p>
        </p:txBody>
      </p:sp>
      <p:grpSp>
        <p:nvGrpSpPr>
          <p:cNvPr id="15" name="Group 14">
            <a:extLst>
              <a:ext uri="{FF2B5EF4-FFF2-40B4-BE49-F238E27FC236}">
                <a16:creationId xmlns:a16="http://schemas.microsoft.com/office/drawing/2014/main" id="{946904AF-CB04-4074-8038-1E84BC092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544" y="2244769"/>
            <a:ext cx="12191456" cy="2651760"/>
            <a:chOff x="476" y="-3923156"/>
            <a:chExt cx="10667524" cy="2493728"/>
          </a:xfrm>
        </p:grpSpPr>
        <p:sp>
          <p:nvSpPr>
            <p:cNvPr id="11" name="Freeform: Shape 10">
              <a:extLst>
                <a:ext uri="{FF2B5EF4-FFF2-40B4-BE49-F238E27FC236}">
                  <a16:creationId xmlns:a16="http://schemas.microsoft.com/office/drawing/2014/main" id="{4474A189-041A-4CCA-8049-673528200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1">
              <a:extLst>
                <a:ext uri="{FF2B5EF4-FFF2-40B4-BE49-F238E27FC236}">
                  <a16:creationId xmlns:a16="http://schemas.microsoft.com/office/drawing/2014/main" id="{088DA012-BD02-4870-86EF-931F6EF42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15695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52C8-85B5-FFC8-9E6D-8D4E9CCF372D}"/>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1CC62D4A-834C-ECA9-BECC-1DCFBB4A5BE6}"/>
              </a:ext>
            </a:extLst>
          </p:cNvPr>
          <p:cNvSpPr>
            <a:spLocks noGrp="1"/>
          </p:cNvSpPr>
          <p:nvPr>
            <p:ph idx="1"/>
          </p:nvPr>
        </p:nvSpPr>
        <p:spPr/>
        <p:txBody>
          <a:bodyPr/>
          <a:lstStyle/>
          <a:p>
            <a:r>
              <a:rPr lang="en-US" dirty="0"/>
              <a:t>In conclusion I feel there was great value in this class it has motivated me greatly and helped me see that I need to get more hands on if I want to be successful truly as a security professional I want to be in the future .</a:t>
            </a:r>
          </a:p>
        </p:txBody>
      </p:sp>
    </p:spTree>
    <p:extLst>
      <p:ext uri="{BB962C8B-B14F-4D97-AF65-F5344CB8AC3E}">
        <p14:creationId xmlns:p14="http://schemas.microsoft.com/office/powerpoint/2010/main" val="3826086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884759" y="3752850"/>
            <a:ext cx="2468166" cy="2452687"/>
          </a:xfrm>
        </p:spPr>
        <p:txBody>
          <a:bodyPr vert="horz" lIns="91440" tIns="45720" rIns="91440" bIns="45720" rtlCol="0" anchor="ctr" anchorCtr="0">
            <a:normAutofit/>
          </a:bodyPr>
          <a:lstStyle/>
          <a:p>
            <a:pPr>
              <a:lnSpc>
                <a:spcPct val="90000"/>
              </a:lnSpc>
            </a:pPr>
            <a:r>
              <a:rPr lang="en-US" sz="3100"/>
              <a:t>File Encryption</a:t>
            </a:r>
          </a:p>
        </p:txBody>
      </p:sp>
      <p:pic>
        <p:nvPicPr>
          <p:cNvPr id="4" name="Picture Placeholder 3" descr="A screenshot of a computer&#10;&#10;Description automatically generated">
            <a:extLst>
              <a:ext uri="{FF2B5EF4-FFF2-40B4-BE49-F238E27FC236}">
                <a16:creationId xmlns:a16="http://schemas.microsoft.com/office/drawing/2014/main" id="{2CB492F0-3163-ACD7-C106-65B6B1FE6AF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536" b="17536"/>
          <a:stretch/>
        </p:blipFill>
        <p:spPr>
          <a:xfrm>
            <a:off x="1524020" y="1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691986" y="3752851"/>
            <a:ext cx="5614060" cy="2452687"/>
          </a:xfrm>
        </p:spPr>
        <p:txBody>
          <a:bodyPr vert="horz" lIns="91440" tIns="45720" rIns="91440" bIns="45720" rtlCol="0" anchor="ctr">
            <a:normAutofit/>
          </a:bodyPr>
          <a:lstStyle/>
          <a:p>
            <a:pPr indent="-228600">
              <a:buFont typeface="Arial" panose="020B0604020202020204" pitchFamily="34" charset="0"/>
              <a:buChar char="•"/>
            </a:pPr>
            <a:r>
              <a:rPr lang="en-US" dirty="0"/>
              <a:t>This screenshot should show the following.</a:t>
            </a:r>
            <a:endParaRPr lang="en-US"/>
          </a:p>
          <a:p>
            <a:pPr marL="285750" indent="-228600">
              <a:buFont typeface="Arial" panose="020B0604020202020204" pitchFamily="34" charset="0"/>
              <a:buChar char="•"/>
            </a:pPr>
            <a:r>
              <a:rPr lang="en-US" dirty="0"/>
              <a:t>Content of the plaintext file</a:t>
            </a:r>
            <a:endParaRPr lang="en-US"/>
          </a:p>
          <a:p>
            <a:pPr marL="285750" indent="-228600">
              <a:buFont typeface="Arial" panose="020B0604020202020204" pitchFamily="34" charset="0"/>
              <a:buChar char="•"/>
            </a:pPr>
            <a:r>
              <a:rPr lang="en-US" dirty="0"/>
              <a:t>Content of the encrypted file</a:t>
            </a:r>
            <a:endParaRPr lang="en-US"/>
          </a:p>
        </p:txBody>
      </p:sp>
    </p:spTree>
    <p:extLst>
      <p:ext uri="{BB962C8B-B14F-4D97-AF65-F5344CB8AC3E}">
        <p14:creationId xmlns:p14="http://schemas.microsoft.com/office/powerpoint/2010/main" val="3117499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997202" y="639520"/>
            <a:ext cx="2571750" cy="1719072"/>
          </a:xfrm>
        </p:spPr>
        <p:txBody>
          <a:bodyPr vert="horz" lIns="91440" tIns="45720" rIns="91440" bIns="45720" rtlCol="0" anchor="b" anchorCtr="0">
            <a:normAutofit/>
          </a:bodyPr>
          <a:lstStyle/>
          <a:p>
            <a:pPr>
              <a:lnSpc>
                <a:spcPct val="90000"/>
              </a:lnSpc>
            </a:pPr>
            <a:r>
              <a:rPr lang="en-US" sz="4000"/>
              <a:t>File Decryption</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6459"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997202" y="2807208"/>
            <a:ext cx="2571750" cy="3410712"/>
          </a:xfrm>
        </p:spPr>
        <p:txBody>
          <a:bodyPr vert="horz" lIns="91440" tIns="45720" rIns="91440" bIns="45720" rtlCol="0" anchor="t">
            <a:normAutofit/>
          </a:bodyPr>
          <a:lstStyle/>
          <a:p>
            <a:pPr indent="-228600">
              <a:buFont typeface="Arial" panose="020B0604020202020204" pitchFamily="34" charset="0"/>
              <a:buChar char="•"/>
            </a:pPr>
            <a:r>
              <a:rPr lang="en-US" sz="1900"/>
              <a:t>This screenshot should show the following.</a:t>
            </a:r>
          </a:p>
          <a:p>
            <a:pPr marL="285750" indent="-228600">
              <a:buFont typeface="Arial" panose="020B0604020202020204" pitchFamily="34" charset="0"/>
              <a:buChar char="•"/>
            </a:pPr>
            <a:r>
              <a:rPr lang="en-US" sz="1900"/>
              <a:t>The encrypted file being listed by itself</a:t>
            </a:r>
          </a:p>
          <a:p>
            <a:pPr marL="285750" indent="-228600">
              <a:buFont typeface="Arial" panose="020B0604020202020204" pitchFamily="34" charset="0"/>
              <a:buChar char="•"/>
            </a:pPr>
            <a:r>
              <a:rPr lang="en-US" sz="1900"/>
              <a:t>The decrypting process</a:t>
            </a:r>
          </a:p>
          <a:p>
            <a:pPr marL="285750" indent="-228600">
              <a:buFont typeface="Arial" panose="020B0604020202020204" pitchFamily="34" charset="0"/>
              <a:buChar char="•"/>
            </a:pPr>
            <a:r>
              <a:rPr lang="en-US" sz="1900"/>
              <a:t>Both the encrypted file and the original plaintext file being listed</a:t>
            </a:r>
          </a:p>
        </p:txBody>
      </p:sp>
      <p:pic>
        <p:nvPicPr>
          <p:cNvPr id="4" name="Picture Placeholder 3" descr="A screenshot of a computer&#10;&#10;Description automatically generated">
            <a:extLst>
              <a:ext uri="{FF2B5EF4-FFF2-40B4-BE49-F238E27FC236}">
                <a16:creationId xmlns:a16="http://schemas.microsoft.com/office/drawing/2014/main" id="{CD8509F5-EC07-FED8-E9B5-04BF091F9BC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55" r="14355"/>
          <a:stretch>
            <a:fillRect/>
          </a:stretch>
        </p:blipFill>
        <p:spPr>
          <a:xfrm>
            <a:off x="5014722" y="1159315"/>
            <a:ext cx="5177790" cy="4539371"/>
          </a:xfrm>
          <a:prstGeom prst="rect">
            <a:avLst/>
          </a:prstGeom>
        </p:spPr>
      </p:pic>
    </p:spTree>
    <p:extLst>
      <p:ext uri="{BB962C8B-B14F-4D97-AF65-F5344CB8AC3E}">
        <p14:creationId xmlns:p14="http://schemas.microsoft.com/office/powerpoint/2010/main" val="1575601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Yellow brick in red wall">
            <a:extLst>
              <a:ext uri="{FF2B5EF4-FFF2-40B4-BE49-F238E27FC236}">
                <a16:creationId xmlns:a16="http://schemas.microsoft.com/office/drawing/2014/main" id="{D8AD9D77-D288-9B9E-4ECE-199753E13CFC}"/>
              </a:ext>
            </a:extLst>
          </p:cNvPr>
          <p:cNvPicPr>
            <a:picLocks noChangeAspect="1"/>
          </p:cNvPicPr>
          <p:nvPr/>
        </p:nvPicPr>
        <p:blipFill rotWithShape="1">
          <a:blip r:embed="rId2"/>
          <a:srcRect r="1" b="12107"/>
          <a:stretch/>
        </p:blipFill>
        <p:spPr>
          <a:xfrm>
            <a:off x="20" y="10"/>
            <a:ext cx="12191435" cy="6857989"/>
          </a:xfrm>
          <a:prstGeom prst="rect">
            <a:avLst/>
          </a:prstGeom>
        </p:spPr>
      </p:pic>
      <p:sp>
        <p:nvSpPr>
          <p:cNvPr id="10" name="Rectangle 9">
            <a:extLst>
              <a:ext uri="{FF2B5EF4-FFF2-40B4-BE49-F238E27FC236}">
                <a16:creationId xmlns:a16="http://schemas.microsoft.com/office/drawing/2014/main" id="{A17823FA-1B3E-4584-8A71-416FCE831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2074"/>
            <a:ext cx="12192001" cy="4733924"/>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1523999"/>
            <a:ext cx="10668000" cy="3535018"/>
          </a:xfrm>
        </p:spPr>
        <p:txBody>
          <a:bodyPr anchor="ctr">
            <a:normAutofit/>
          </a:bodyPr>
          <a:lstStyle/>
          <a:p>
            <a:r>
              <a:rPr lang="en-US" sz="8000" dirty="0">
                <a:solidFill>
                  <a:srgbClr val="FFFFFF"/>
                </a:solidFill>
              </a:rPr>
              <a:t>Stateful Firewall</a:t>
            </a:r>
            <a:br>
              <a:rPr lang="en-US" sz="8000" dirty="0">
                <a:solidFill>
                  <a:srgbClr val="FFFFFF"/>
                </a:solidFill>
              </a:rPr>
            </a:br>
            <a:r>
              <a:rPr lang="en-US" sz="8000" dirty="0">
                <a:solidFill>
                  <a:srgbClr val="FFFFFF"/>
                </a:solidFill>
              </a:rPr>
              <a:t> </a:t>
            </a:r>
          </a:p>
        </p:txBody>
      </p:sp>
    </p:spTree>
    <p:extLst>
      <p:ext uri="{BB962C8B-B14F-4D97-AF65-F5344CB8AC3E}">
        <p14:creationId xmlns:p14="http://schemas.microsoft.com/office/powerpoint/2010/main" val="40137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63788" y="443638"/>
            <a:ext cx="4267200" cy="1125583"/>
          </a:xfrm>
        </p:spPr>
        <p:txBody>
          <a:bodyPr>
            <a:normAutofit/>
          </a:bodyPr>
          <a:lstStyle/>
          <a:p>
            <a:r>
              <a:rPr lang="en-US" dirty="0"/>
              <a:t>Question</a:t>
            </a:r>
          </a:p>
        </p:txBody>
      </p:sp>
      <p:sp>
        <p:nvSpPr>
          <p:cNvPr id="9" name="Text Placeholder 3"/>
          <p:cNvSpPr>
            <a:spLocks noGrp="1"/>
          </p:cNvSpPr>
          <p:nvPr>
            <p:ph type="body" sz="half" idx="2"/>
          </p:nvPr>
        </p:nvSpPr>
        <p:spPr>
          <a:xfrm>
            <a:off x="2363788" y="1752601"/>
            <a:ext cx="7770812" cy="4098971"/>
          </a:xfrm>
        </p:spPr>
        <p:txBody>
          <a:bodyPr/>
          <a:lstStyle/>
          <a:p>
            <a:pPr>
              <a:spcBef>
                <a:spcPts val="0"/>
              </a:spcBef>
            </a:pPr>
            <a:r>
              <a:rPr lang="en-US" sz="1800" dirty="0"/>
              <a:t>What effect does the </a:t>
            </a:r>
            <a:r>
              <a:rPr lang="en-US" sz="1800" dirty="0" err="1"/>
              <a:t>sudo</a:t>
            </a:r>
            <a:r>
              <a:rPr lang="en-US" sz="1800" dirty="0"/>
              <a:t> </a:t>
            </a:r>
            <a:r>
              <a:rPr lang="en-US" sz="1800" dirty="0" err="1"/>
              <a:t>iptables</a:t>
            </a:r>
            <a:r>
              <a:rPr lang="en-US" sz="1800" dirty="0"/>
              <a:t> --policy INPUT DROP command have on the access to computing resources?</a:t>
            </a:r>
          </a:p>
          <a:p>
            <a:pPr>
              <a:spcBef>
                <a:spcPts val="0"/>
              </a:spcBef>
            </a:pPr>
            <a:endParaRPr lang="en-US" dirty="0"/>
          </a:p>
          <a:p>
            <a:pPr>
              <a:spcBef>
                <a:spcPts val="0"/>
              </a:spcBef>
            </a:pPr>
            <a:r>
              <a:rPr lang="en-US" dirty="0"/>
              <a:t>Answer here:  from what I can see it seemed that this command was blocking the web traffic that was attempting to come into the system </a:t>
            </a:r>
          </a:p>
          <a:p>
            <a:pPr>
              <a:spcBef>
                <a:spcPts val="0"/>
              </a:spcBef>
            </a:pPr>
            <a:endParaRPr lang="en-US" dirty="0"/>
          </a:p>
          <a:p>
            <a:pPr marL="171450" indent="-171450">
              <a:spcBef>
                <a:spcPts val="0"/>
              </a:spcBef>
              <a:buFont typeface="Arial" panose="020B0604020202020204" pitchFamily="34" charset="0"/>
              <a:buChar char="•"/>
            </a:pPr>
            <a:endParaRPr lang="en-US" dirty="0"/>
          </a:p>
          <a:p>
            <a:pPr marL="171450" indent="-171450">
              <a:spcBef>
                <a:spcPts val="0"/>
              </a:spcBef>
              <a:buFont typeface="Arial" panose="020B0604020202020204" pitchFamily="34" charset="0"/>
              <a:buChar char="•"/>
            </a:pPr>
            <a:endParaRPr lang="en-US" dirty="0"/>
          </a:p>
          <a:p>
            <a:pPr marL="171450" indent="-171450">
              <a:spcBef>
                <a:spcPts val="0"/>
              </a:spcBef>
              <a:buFont typeface="Arial" panose="020B0604020202020204" pitchFamily="34" charset="0"/>
              <a:buChar char="•"/>
            </a:pPr>
            <a:endParaRPr lang="en-US" dirty="0"/>
          </a:p>
          <a:p>
            <a:pPr marL="171450" indent="-171450">
              <a:spcBef>
                <a:spcPts val="0"/>
              </a:spcBef>
              <a:buFont typeface="Arial" panose="020B0604020202020204" pitchFamily="34" charset="0"/>
              <a:buChar char="•"/>
            </a:pPr>
            <a:endParaRPr lang="en-US" dirty="0"/>
          </a:p>
          <a:p>
            <a:pPr>
              <a:spcBef>
                <a:spcPts val="0"/>
              </a:spcBef>
            </a:pPr>
            <a:endParaRPr lang="en-US" dirty="0"/>
          </a:p>
          <a:p>
            <a:pPr>
              <a:spcBef>
                <a:spcPts val="0"/>
              </a:spcBef>
            </a:pPr>
            <a:r>
              <a:rPr lang="en-US" dirty="0"/>
              <a:t>References: </a:t>
            </a:r>
            <a:r>
              <a:rPr lang="en-US" dirty="0" err="1"/>
              <a:t>Comptia</a:t>
            </a:r>
            <a:r>
              <a:rPr lang="en-US" dirty="0"/>
              <a:t> Studies Via ”mike </a:t>
            </a:r>
            <a:r>
              <a:rPr lang="en-US" dirty="0" err="1"/>
              <a:t>myers</a:t>
            </a:r>
            <a:r>
              <a:rPr lang="en-US" dirty="0"/>
              <a:t> </a:t>
            </a:r>
            <a:r>
              <a:rPr lang="en-US" dirty="0" err="1"/>
              <a:t>comptia</a:t>
            </a:r>
            <a:r>
              <a:rPr lang="en-US" dirty="0"/>
              <a:t> SEC+ review </a:t>
            </a:r>
            <a:br>
              <a:rPr lang="en-US" dirty="0"/>
            </a:br>
            <a:endParaRPr lang="en-US" dirty="0"/>
          </a:p>
        </p:txBody>
      </p:sp>
    </p:spTree>
    <p:extLst>
      <p:ext uri="{BB962C8B-B14F-4D97-AF65-F5344CB8AC3E}">
        <p14:creationId xmlns:p14="http://schemas.microsoft.com/office/powerpoint/2010/main" val="113661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E700A8-AE52-4017-8C7E-C20956F7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524000" y="0"/>
            <a:ext cx="9141714" cy="6862380"/>
          </a:xfrm>
          <a:prstGeom prst="rect">
            <a:avLst/>
          </a:prstGeom>
        </p:spPr>
      </p:pic>
      <p:sp>
        <p:nvSpPr>
          <p:cNvPr id="18" name="Rectangle 17">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78F530DA-C7D1-4968-8F8A-8700C2BB2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7906" y="729175"/>
            <a:ext cx="8324514"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422635" y="2951485"/>
            <a:ext cx="2846880" cy="2786218"/>
          </a:xfrm>
        </p:spPr>
        <p:txBody>
          <a:bodyPr vert="horz" lIns="91440" tIns="45720" rIns="91440" bIns="45720" rtlCol="0" anchor="t" anchorCtr="0">
            <a:normAutofit/>
          </a:bodyPr>
          <a:lstStyle/>
          <a:p>
            <a:pPr>
              <a:lnSpc>
                <a:spcPct val="90000"/>
              </a:lnSpc>
            </a:pPr>
            <a:r>
              <a:rPr lang="en-US" sz="4200"/>
              <a:t>Nmap Scan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422635" y="1108728"/>
            <a:ext cx="2846880" cy="1671043"/>
          </a:xfrm>
        </p:spPr>
        <p:txBody>
          <a:bodyPr vert="horz" lIns="91440" tIns="45720" rIns="91440" bIns="45720" rtlCol="0" anchor="b">
            <a:normAutofit/>
          </a:bodyPr>
          <a:lstStyle/>
          <a:p>
            <a:r>
              <a:rPr lang="en-US" sz="1700">
                <a:solidFill>
                  <a:schemeClr val="tx1">
                    <a:alpha val="70000"/>
                  </a:schemeClr>
                </a:solidFill>
              </a:rPr>
              <a:t>This screenshot should show the Nmap scan result of the Linux Server VM.</a:t>
            </a:r>
          </a:p>
        </p:txBody>
      </p:sp>
      <p:pic>
        <p:nvPicPr>
          <p:cNvPr id="4" name="Picture Placeholder 3" descr="A screenshot of a computer&#10;&#10;Description automatically generated">
            <a:extLst>
              <a:ext uri="{FF2B5EF4-FFF2-40B4-BE49-F238E27FC236}">
                <a16:creationId xmlns:a16="http://schemas.microsoft.com/office/drawing/2014/main" id="{44834907-B013-B3DC-C8F2-B1FB218AF37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1078" r="22323"/>
          <a:stretch/>
        </p:blipFill>
        <p:spPr>
          <a:xfrm>
            <a:off x="5543363" y="895610"/>
            <a:ext cx="4580374" cy="5058020"/>
          </a:xfrm>
          <a:prstGeom prst="rect">
            <a:avLst/>
          </a:prstGeom>
        </p:spPr>
      </p:pic>
    </p:spTree>
    <p:extLst>
      <p:ext uri="{BB962C8B-B14F-4D97-AF65-F5344CB8AC3E}">
        <p14:creationId xmlns:p14="http://schemas.microsoft.com/office/powerpoint/2010/main" val="162892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EBC50B6-8839-4766-8FD7-C7EBD59F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1097281"/>
            <a:ext cx="10668000" cy="2854518"/>
          </a:xfrm>
        </p:spPr>
        <p:txBody>
          <a:bodyPr>
            <a:normAutofit/>
          </a:bodyPr>
          <a:lstStyle/>
          <a:p>
            <a:br>
              <a:rPr lang="en-US" sz="5000" dirty="0"/>
            </a:br>
            <a:r>
              <a:rPr lang="en-US" sz="5000" dirty="0"/>
              <a:t>Bring Your Own Device (BYOD) </a:t>
            </a:r>
            <a:br>
              <a:rPr lang="en-US" sz="5000" dirty="0"/>
            </a:br>
            <a:r>
              <a:rPr lang="en-US" sz="5000" dirty="0"/>
              <a:t>Security Policy</a:t>
            </a:r>
            <a:br>
              <a:rPr lang="en-US" sz="5000" dirty="0"/>
            </a:br>
            <a:endParaRPr lang="en-US" sz="5000" dirty="0"/>
          </a:p>
        </p:txBody>
      </p:sp>
      <p:sp>
        <p:nvSpPr>
          <p:cNvPr id="9" name="Freeform: Shape 8">
            <a:extLst>
              <a:ext uri="{FF2B5EF4-FFF2-40B4-BE49-F238E27FC236}">
                <a16:creationId xmlns:a16="http://schemas.microsoft.com/office/drawing/2014/main" id="{7115DC02-2F1A-42B8-AED2-831CAF26C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1D22E552-66C7-44E9-B796-23474BB45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1247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28800" y="609600"/>
            <a:ext cx="8458200" cy="5715000"/>
          </a:xfrm>
        </p:spPr>
        <p:txBody>
          <a:bodyPr/>
          <a:lstStyle/>
          <a:p>
            <a:pPr>
              <a:buAutoNum type="arabicPeriod"/>
            </a:pPr>
            <a:r>
              <a:rPr lang="en-US" sz="1800" dirty="0">
                <a:latin typeface="Times New Roman" panose="02020603050405020304" pitchFamily="18" charset="0"/>
                <a:ea typeface="Calibri" panose="020F0502020204030204" pitchFamily="34" charset="0"/>
              </a:rPr>
              <a:t>Overview: </a:t>
            </a:r>
          </a:p>
          <a:p>
            <a:pPr marL="0" indent="0">
              <a:buNone/>
            </a:pPr>
            <a:br>
              <a:rPr lang="en-US" sz="1200" dirty="0">
                <a:latin typeface="Times New Roman" panose="02020603050405020304" pitchFamily="18" charset="0"/>
                <a:ea typeface="Calibri" panose="020F0502020204030204" pitchFamily="34" charset="0"/>
              </a:rPr>
            </a:br>
            <a:r>
              <a:rPr lang="en-US" sz="1200" dirty="0">
                <a:latin typeface="Times New Roman" panose="02020603050405020304" pitchFamily="18" charset="0"/>
                <a:ea typeface="Calibri" panose="020F0502020204030204" pitchFamily="34" charset="0"/>
              </a:rPr>
              <a:t>Smart phones , tablets, and laptops are all devices used to get much work done around modern companies. This isn’t limited to research, </a:t>
            </a:r>
            <a:r>
              <a:rPr lang="en-US" sz="1200" dirty="0" err="1">
                <a:latin typeface="Times New Roman" panose="02020603050405020304" pitchFamily="18" charset="0"/>
                <a:ea typeface="Calibri" panose="020F0502020204030204" pitchFamily="34" charset="0"/>
              </a:rPr>
              <a:t>osnit,and</a:t>
            </a:r>
            <a:r>
              <a:rPr lang="en-US" sz="1200" dirty="0">
                <a:latin typeface="Times New Roman" panose="02020603050405020304" pitchFamily="18" charset="0"/>
                <a:ea typeface="Calibri" panose="020F0502020204030204" pitchFamily="34" charset="0"/>
              </a:rPr>
              <a:t> communication given the security landscape of today these are all target surfaces for an organization where companies files could be leaked if not handled properly</a:t>
            </a: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2. Purpose:  </a:t>
            </a:r>
          </a:p>
          <a:p>
            <a:pPr marL="0" indent="0">
              <a:buNone/>
            </a:pPr>
            <a:r>
              <a:rPr lang="en-US" sz="1200" spc="5" dirty="0">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solidFill>
                  <a:srgbClr val="0070C0"/>
                </a:solidFill>
                <a:latin typeface="Times New Roman" panose="02020603050405020304" pitchFamily="18" charset="0"/>
                <a:ea typeface="Calibri" panose="020F0502020204030204" pitchFamily="34" charset="0"/>
              </a:rPr>
              <a:t>Please remove after completion:</a:t>
            </a:r>
            <a:r>
              <a:rPr lang="en-US" sz="1200" dirty="0">
                <a:latin typeface="Times New Roman" panose="02020603050405020304" pitchFamily="18" charset="0"/>
                <a:ea typeface="Calibri" panose="020F0502020204030204" pitchFamily="34" charset="0"/>
              </a:rPr>
              <a:t> </a:t>
            </a:r>
            <a:r>
              <a:rPr lang="en-US" sz="1200" spc="5" dirty="0">
                <a:latin typeface="Times New Roman" panose="02020603050405020304" pitchFamily="18" charset="0"/>
                <a:ea typeface="Times New Roman" panose="02020603050405020304" pitchFamily="18" charset="0"/>
                <a:cs typeface="Times New Roman" panose="02020603050405020304" pitchFamily="18" charset="0"/>
              </a:rPr>
              <a:t>The main goal of any IT security policy is to protect confidentiality, integrity, and availability (CIA) of data. With that said, one reason to have the BYOD security policy is to identify devices that introduce unnecessary vulnerabilities to the organization's computing resources. Address how timely discovery of such vulnerabilities will reduce the attack vector on an organization's computing resources.]</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dirty="0"/>
              <a:t>In the event of suspected compromise of any if these devices it is </a:t>
            </a:r>
            <a:r>
              <a:rPr lang="en-US" sz="1800" dirty="0" err="1"/>
              <a:t>impartive</a:t>
            </a:r>
            <a:r>
              <a:rPr lang="en-US" sz="1800" dirty="0"/>
              <a:t> that communication with the incident response and SOC team is done </a:t>
            </a:r>
            <a:r>
              <a:rPr lang="en-US" sz="1800" dirty="0" err="1"/>
              <a:t>immeditealy</a:t>
            </a:r>
            <a:r>
              <a:rPr lang="en-US" sz="1800" dirty="0"/>
              <a:t> the faster the communication the less likely this threat could spread or compromise the company further .</a:t>
            </a:r>
          </a:p>
        </p:txBody>
      </p:sp>
    </p:spTree>
    <p:extLst>
      <p:ext uri="{BB962C8B-B14F-4D97-AF65-F5344CB8AC3E}">
        <p14:creationId xmlns:p14="http://schemas.microsoft.com/office/powerpoint/2010/main" val="303066245"/>
      </p:ext>
    </p:extLst>
  </p:cSld>
  <p:clrMapOvr>
    <a:masterClrMapping/>
  </p:clrMapOvr>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48</TotalTime>
  <Words>844</Words>
  <Application>Microsoft Macintosh PowerPoint</Application>
  <PresentationFormat>Widescreen</PresentationFormat>
  <Paragraphs>107</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Nova Cond</vt:lpstr>
      <vt:lpstr>Calibri</vt:lpstr>
      <vt:lpstr>Impact</vt:lpstr>
      <vt:lpstr>Times New Roman</vt:lpstr>
      <vt:lpstr>TornVTI</vt:lpstr>
      <vt:lpstr>SEC285 Final Project</vt:lpstr>
      <vt:lpstr>  Asymmetric Key Encryption </vt:lpstr>
      <vt:lpstr>File Encryption</vt:lpstr>
      <vt:lpstr>File Decryption</vt:lpstr>
      <vt:lpstr>Stateful Firewall  </vt:lpstr>
      <vt:lpstr>Question</vt:lpstr>
      <vt:lpstr>Nmap Scan</vt:lpstr>
      <vt:lpstr> Bring Your Own Device (BYOD)  Security Policy </vt:lpstr>
      <vt:lpstr>PowerPoint Presentation</vt:lpstr>
      <vt:lpstr>PowerPoint Presentation</vt:lpstr>
      <vt:lpstr>PowerPoint Presentation</vt:lpstr>
      <vt:lpstr>PowerPoint Presentation</vt:lpstr>
      <vt:lpstr>Vulnerability Assessment </vt:lpstr>
      <vt:lpstr>PowerPoint Presentation</vt:lpstr>
      <vt:lpstr>Nmap</vt:lpstr>
      <vt:lpstr>NetCat</vt:lpstr>
      <vt:lpstr>Wireshark</vt:lpstr>
      <vt:lpstr>Nessus</vt:lpstr>
      <vt:lpstr>Challenges </vt:lpstr>
      <vt:lpstr>Career Skills</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SEC285 Final Project</dc:title>
  <dc:creator>Zac Clerge</dc:creator>
  <cp:lastModifiedBy>Zac Clerge</cp:lastModifiedBy>
  <cp:revision>1</cp:revision>
  <dcterms:created xsi:type="dcterms:W3CDTF">2023-10-20T13:28:36Z</dcterms:created>
  <dcterms:modified xsi:type="dcterms:W3CDTF">2023-10-20T14:17:15Z</dcterms:modified>
</cp:coreProperties>
</file>